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39" r:id="rId4"/>
  </p:sldMasterIdLst>
  <p:notesMasterIdLst>
    <p:notesMasterId r:id="rId23"/>
  </p:notesMasterIdLst>
  <p:handoutMasterIdLst>
    <p:handoutMasterId r:id="rId24"/>
  </p:handoutMasterIdLst>
  <p:sldIdLst>
    <p:sldId id="313" r:id="rId5"/>
    <p:sldId id="369" r:id="rId6"/>
    <p:sldId id="371" r:id="rId7"/>
    <p:sldId id="373" r:id="rId8"/>
    <p:sldId id="376" r:id="rId9"/>
    <p:sldId id="384" r:id="rId10"/>
    <p:sldId id="394" r:id="rId11"/>
    <p:sldId id="396" r:id="rId12"/>
    <p:sldId id="381" r:id="rId13"/>
    <p:sldId id="392" r:id="rId14"/>
    <p:sldId id="389" r:id="rId15"/>
    <p:sldId id="404" r:id="rId16"/>
    <p:sldId id="382" r:id="rId17"/>
    <p:sldId id="397" r:id="rId18"/>
    <p:sldId id="385" r:id="rId19"/>
    <p:sldId id="391" r:id="rId20"/>
    <p:sldId id="399" r:id="rId21"/>
    <p:sldId id="343" r:id="rId22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6047" autoAdjust="0"/>
  </p:normalViewPr>
  <p:slideViewPr>
    <p:cSldViewPr>
      <p:cViewPr varScale="1">
        <p:scale>
          <a:sx n="113" d="100"/>
          <a:sy n="113" d="100"/>
        </p:scale>
        <p:origin x="154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85002460629921"/>
          <c:y val="6.1652432231026552E-2"/>
          <c:w val="0.81714997539370082"/>
          <c:h val="0.717661742269823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всего обращений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Лист1!$A$2:$A$13</c:f>
              <c:strCache>
                <c:ptCount val="12"/>
                <c:pt idx="0">
                  <c:v>Управление</c:v>
                </c:pt>
                <c:pt idx="1">
                  <c:v>АЭС</c:v>
                </c:pt>
                <c:pt idx="2">
                  <c:v>БуЭС</c:v>
                </c:pt>
                <c:pt idx="3">
                  <c:v>БЭС</c:v>
                </c:pt>
                <c:pt idx="4">
                  <c:v>ЕЭС</c:v>
                </c:pt>
                <c:pt idx="5">
                  <c:v>КЭС</c:v>
                </c:pt>
                <c:pt idx="6">
                  <c:v>НкЭС</c:v>
                </c:pt>
                <c:pt idx="7">
                  <c:v>НчЭС</c:v>
                </c:pt>
                <c:pt idx="8">
                  <c:v>ПЭС</c:v>
                </c:pt>
                <c:pt idx="9">
                  <c:v>ЧЭС</c:v>
                </c:pt>
                <c:pt idx="10">
                  <c:v>ДОП</c:v>
                </c:pt>
                <c:pt idx="11">
                  <c:v>ДСО</c:v>
                </c:pt>
              </c:strCache>
            </c:strRef>
          </c:cat>
          <c:val>
            <c:numRef>
              <c:f>Лист1!$B$2:$B$13</c:f>
              <c:numCache>
                <c:formatCode>General</c:formatCode>
                <c:ptCount val="12"/>
                <c:pt idx="0">
                  <c:v>32</c:v>
                </c:pt>
                <c:pt idx="1">
                  <c:v>39</c:v>
                </c:pt>
                <c:pt idx="2">
                  <c:v>29</c:v>
                </c:pt>
                <c:pt idx="3">
                  <c:v>43</c:v>
                </c:pt>
                <c:pt idx="4">
                  <c:v>22</c:v>
                </c:pt>
                <c:pt idx="5">
                  <c:v>56</c:v>
                </c:pt>
                <c:pt idx="6">
                  <c:v>55</c:v>
                </c:pt>
                <c:pt idx="7">
                  <c:v>45</c:v>
                </c:pt>
                <c:pt idx="8">
                  <c:v>54</c:v>
                </c:pt>
                <c:pt idx="9">
                  <c:v>32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BF-44D2-9E00-F2346C11DD0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ветераны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1647001270558135E-2"/>
                  <c:y val="-3.511955442964078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7DE-4355-99B0-2063E473D07C}"/>
                </c:ext>
              </c:extLst>
            </c:dLbl>
            <c:dLbl>
              <c:idx val="2"/>
              <c:layout>
                <c:manualLayout>
                  <c:x val="1.3310858594923584E-2"/>
                  <c:y val="-6.438510600543541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DE-4355-99B0-2063E473D07C}"/>
                </c:ext>
              </c:extLst>
            </c:dLbl>
            <c:dLbl>
              <c:idx val="3"/>
              <c:layout>
                <c:manualLayout>
                  <c:x val="1.081507260837535E-2"/>
                  <c:y val="-1.75597772148202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8485019912572811E-2"/>
                      <c:h val="7.9405312565417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17DE-4355-99B0-2063E473D07C}"/>
                </c:ext>
              </c:extLst>
            </c:dLbl>
            <c:dLbl>
              <c:idx val="4"/>
              <c:layout>
                <c:manualLayout>
                  <c:x val="1.3310858594923463E-2"/>
                  <c:y val="2.2827710379266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8485019912572811E-2"/>
                      <c:h val="7.9405312565417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7DE-4355-99B0-2063E473D07C}"/>
                </c:ext>
              </c:extLst>
            </c:dLbl>
            <c:dLbl>
              <c:idx val="5"/>
              <c:layout>
                <c:manualLayout>
                  <c:x val="1.1647001270558135E-2"/>
                  <c:y val="-3.511955442964046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DE-4355-99B0-2063E473D07C}"/>
                </c:ext>
              </c:extLst>
            </c:dLbl>
            <c:dLbl>
              <c:idx val="6"/>
              <c:layout>
                <c:manualLayout>
                  <c:x val="1.3310858594923584E-2"/>
                  <c:y val="3.511955442964046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DE-4355-99B0-2063E473D07C}"/>
                </c:ext>
              </c:extLst>
            </c:dLbl>
            <c:dLbl>
              <c:idx val="7"/>
              <c:layout>
                <c:manualLayout>
                  <c:x val="6.6554292974616699E-3"/>
                  <c:y val="1.6096276501358853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7DE-4355-99B0-2063E473D07C}"/>
                </c:ext>
              </c:extLst>
            </c:dLbl>
            <c:dLbl>
              <c:idx val="9"/>
              <c:layout>
                <c:manualLayout>
                  <c:x val="1.1647001270558259E-2"/>
                  <c:y val="3.511955442964046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DE-4355-99B0-2063E473D0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Лист1!$A$2:$A$13</c:f>
              <c:strCache>
                <c:ptCount val="12"/>
                <c:pt idx="0">
                  <c:v>Управление</c:v>
                </c:pt>
                <c:pt idx="1">
                  <c:v>АЭС</c:v>
                </c:pt>
                <c:pt idx="2">
                  <c:v>БуЭС</c:v>
                </c:pt>
                <c:pt idx="3">
                  <c:v>БЭС</c:v>
                </c:pt>
                <c:pt idx="4">
                  <c:v>ЕЭС</c:v>
                </c:pt>
                <c:pt idx="5">
                  <c:v>КЭС</c:v>
                </c:pt>
                <c:pt idx="6">
                  <c:v>НкЭС</c:v>
                </c:pt>
                <c:pt idx="7">
                  <c:v>НчЭС</c:v>
                </c:pt>
                <c:pt idx="8">
                  <c:v>ПЭС</c:v>
                </c:pt>
                <c:pt idx="9">
                  <c:v>ЧЭС</c:v>
                </c:pt>
                <c:pt idx="10">
                  <c:v>ДОП</c:v>
                </c:pt>
                <c:pt idx="11">
                  <c:v>ДСО</c:v>
                </c:pt>
              </c:strCache>
            </c:strRef>
          </c:cat>
          <c:val>
            <c:numRef>
              <c:f>Лист1!$C$2:$C$13</c:f>
              <c:numCache>
                <c:formatCode>General</c:formatCode>
                <c:ptCount val="12"/>
                <c:pt idx="0">
                  <c:v>28</c:v>
                </c:pt>
                <c:pt idx="1">
                  <c:v>39</c:v>
                </c:pt>
                <c:pt idx="2">
                  <c:v>29</c:v>
                </c:pt>
                <c:pt idx="3">
                  <c:v>43</c:v>
                </c:pt>
                <c:pt idx="4">
                  <c:v>22</c:v>
                </c:pt>
                <c:pt idx="5">
                  <c:v>53</c:v>
                </c:pt>
                <c:pt idx="6">
                  <c:v>55</c:v>
                </c:pt>
                <c:pt idx="7">
                  <c:v>45</c:v>
                </c:pt>
                <c:pt idx="8">
                  <c:v>54</c:v>
                </c:pt>
                <c:pt idx="9">
                  <c:v>30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BF-44D2-9E00-F2346C11DD0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работники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Лист1!$A$2:$A$13</c:f>
              <c:strCache>
                <c:ptCount val="12"/>
                <c:pt idx="0">
                  <c:v>Управление</c:v>
                </c:pt>
                <c:pt idx="1">
                  <c:v>АЭС</c:v>
                </c:pt>
                <c:pt idx="2">
                  <c:v>БуЭС</c:v>
                </c:pt>
                <c:pt idx="3">
                  <c:v>БЭС</c:v>
                </c:pt>
                <c:pt idx="4">
                  <c:v>ЕЭС</c:v>
                </c:pt>
                <c:pt idx="5">
                  <c:v>КЭС</c:v>
                </c:pt>
                <c:pt idx="6">
                  <c:v>НкЭС</c:v>
                </c:pt>
                <c:pt idx="7">
                  <c:v>НчЭС</c:v>
                </c:pt>
                <c:pt idx="8">
                  <c:v>ПЭС</c:v>
                </c:pt>
                <c:pt idx="9">
                  <c:v>ЧЭС</c:v>
                </c:pt>
                <c:pt idx="10">
                  <c:v>ДОП</c:v>
                </c:pt>
                <c:pt idx="11">
                  <c:v>ДСО</c:v>
                </c:pt>
              </c:strCache>
            </c:strRef>
          </c:cat>
          <c:val>
            <c:numRef>
              <c:f>Лист1!$D$2:$D$13</c:f>
              <c:numCache>
                <c:formatCode>General</c:formatCode>
                <c:ptCount val="12"/>
                <c:pt idx="0">
                  <c:v>4</c:v>
                </c:pt>
                <c:pt idx="5">
                  <c:v>3</c:v>
                </c:pt>
                <c:pt idx="9">
                  <c:v>2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BF-44D2-9E00-F2346C11DD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79395872"/>
        <c:axId val="279376320"/>
      </c:barChart>
      <c:catAx>
        <c:axId val="2793958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79376320"/>
        <c:crosses val="autoZero"/>
        <c:auto val="1"/>
        <c:lblAlgn val="ctr"/>
        <c:lblOffset val="100"/>
        <c:noMultiLvlLbl val="0"/>
      </c:catAx>
      <c:valAx>
        <c:axId val="27937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793958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40"/>
      <c:rotY val="1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5537647920457599E-3"/>
          <c:y val="0.15084338622869065"/>
          <c:w val="0.99843749999999998"/>
          <c:h val="0.74307389621838715"/>
        </c:manualLayout>
      </c:layout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Сумма</c:v>
                </c:pt>
              </c:strCache>
            </c:strRef>
          </c:tx>
          <c:explosion val="5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453A-4225-B4A0-A297E70B59E5}"/>
              </c:ext>
            </c:extLst>
          </c:dPt>
          <c:dPt>
            <c:idx val="1"/>
            <c:bubble3D val="0"/>
            <c:explosion val="4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453A-4225-B4A0-A297E70B59E5}"/>
              </c:ext>
            </c:extLst>
          </c:dPt>
          <c:dPt>
            <c:idx val="2"/>
            <c:bubble3D val="0"/>
            <c:explosion val="3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453A-4225-B4A0-A297E70B59E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53A-4225-B4A0-A297E70B59E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453A-4225-B4A0-A297E70B59E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1644-4402-A78D-D3161030FCE6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1644-4402-A78D-D3161030FCE6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1644-4402-A78D-D3161030FCE6}"/>
              </c:ext>
            </c:extLst>
          </c:dPt>
          <c:dLbls>
            <c:dLbl>
              <c:idx val="0"/>
              <c:layout>
                <c:manualLayout>
                  <c:x val="-9.6906226990257326E-3"/>
                  <c:y val="-0.15381751907111454"/>
                </c:manualLayout>
              </c:layout>
              <c:spPr>
                <a:xfrm>
                  <a:off x="5702707" y="0"/>
                  <a:ext cx="1632479" cy="853485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5379"/>
                        <a:gd name="adj2" fmla="val 105712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2010497002164595"/>
                      <c:h val="0.164620183163728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453A-4225-B4A0-A297E70B59E5}"/>
                </c:ext>
              </c:extLst>
            </c:dLbl>
            <c:dLbl>
              <c:idx val="1"/>
              <c:layout>
                <c:manualLayout>
                  <c:x val="-6.7414300244956595E-8"/>
                  <c:y val="7.2015917984421488E-2"/>
                </c:manualLayout>
              </c:layout>
              <c:spPr>
                <a:xfrm>
                  <a:off x="4688342" y="4529320"/>
                  <a:ext cx="2003035" cy="617155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7273"/>
                        <a:gd name="adj2" fmla="val -85424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8097832002953654"/>
                      <c:h val="0.1190367351158513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53A-4225-B4A0-A297E70B59E5}"/>
                </c:ext>
              </c:extLst>
            </c:dLbl>
            <c:dLbl>
              <c:idx val="2"/>
              <c:layout>
                <c:manualLayout>
                  <c:x val="-8.652793972190792E-2"/>
                  <c:y val="3.5845650637583479E-2"/>
                </c:manualLayout>
              </c:layout>
              <c:spPr>
                <a:xfrm>
                  <a:off x="2024092" y="4635260"/>
                  <a:ext cx="1077525" cy="549315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2840"/>
                        <a:gd name="adj2" fmla="val -79514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4528130786844173"/>
                      <c:h val="0.105951931659837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453A-4225-B4A0-A297E70B59E5}"/>
                </c:ext>
              </c:extLst>
            </c:dLbl>
            <c:dLbl>
              <c:idx val="3"/>
              <c:layout>
                <c:manualLayout>
                  <c:x val="-2.1378096036467328E-2"/>
                  <c:y val="9.8765453529854691E-2"/>
                </c:manualLayout>
              </c:layout>
              <c:spPr>
                <a:xfrm>
                  <a:off x="743390" y="4177627"/>
                  <a:ext cx="973538" cy="1006948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6114"/>
                        <a:gd name="adj2" fmla="val -71150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3126080828280584"/>
                      <c:h val="0.1942201252329987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53A-4225-B4A0-A297E70B59E5}"/>
                </c:ext>
              </c:extLst>
            </c:dLbl>
            <c:dLbl>
              <c:idx val="4"/>
              <c:layout>
                <c:manualLayout>
                  <c:x val="-9.8427615786798092E-3"/>
                  <c:y val="5.2476808132429732E-3"/>
                </c:manualLayout>
              </c:layout>
              <c:spPr>
                <a:xfrm>
                  <a:off x="0" y="3086512"/>
                  <a:ext cx="1042462" cy="891794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8719"/>
                        <a:gd name="adj2" fmla="val -60624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4623267317655103"/>
                      <c:h val="0.172009051463417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53A-4225-B4A0-A297E70B59E5}"/>
                </c:ext>
              </c:extLst>
            </c:dLbl>
            <c:dLbl>
              <c:idx val="5"/>
              <c:layout>
                <c:manualLayout>
                  <c:x val="-1.9326129351323423E-2"/>
                  <c:y val="-0.12079695620239726"/>
                </c:manualLayout>
              </c:layout>
              <c:spPr>
                <a:xfrm>
                  <a:off x="63500" y="1735705"/>
                  <a:ext cx="931162" cy="946590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65516"/>
                        <a:gd name="adj2" fmla="val 18596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2554740411798904"/>
                      <c:h val="0.1825780931748324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1644-4402-A78D-D3161030FCE6}"/>
                </c:ext>
              </c:extLst>
            </c:dLbl>
            <c:dLbl>
              <c:idx val="6"/>
              <c:layout>
                <c:manualLayout>
                  <c:x val="8.7451852706765046E-3"/>
                  <c:y val="-9.6867902023231992E-2"/>
                </c:manualLayout>
              </c:layout>
              <c:spPr>
                <a:xfrm>
                  <a:off x="64861" y="797655"/>
                  <a:ext cx="1425543" cy="603690"/>
                </a:xfrm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6853"/>
                        <a:gd name="adj2" fmla="val 88310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220409292345744"/>
                      <c:h val="0.116439608562011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1644-4402-A78D-D3161030FCE6}"/>
                </c:ext>
              </c:extLst>
            </c:dLbl>
            <c:dLbl>
              <c:idx val="7"/>
              <c:layout>
                <c:manualLayout>
                  <c:x val="1.1986262583553283E-2"/>
                  <c:y val="-4.4092323075213866E-2"/>
                </c:manualLayout>
              </c:layout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1452"/>
                        <a:gd name="adj2" fmla="val 84057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D-1644-4402-A78D-D3161030FCE6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Лист1!$A$2:$A$9</c:f>
              <c:strCache>
                <c:ptCount val="8"/>
                <c:pt idx="0">
                  <c:v>Помощь ветеранам и работникам СК по обращениям</c:v>
                </c:pt>
                <c:pt idx="1">
                  <c:v>Санатории "Балкыш", КЦСОН (РЦ)</c:v>
                </c:pt>
                <c:pt idx="2">
                  <c:v>Выплаты на ДПЛ</c:v>
                </c:pt>
                <c:pt idx="3">
                  <c:v>Мероприятия на День энергетика </c:v>
                </c:pt>
                <c:pt idx="4">
                  <c:v>Проднаборы на День Победы </c:v>
                </c:pt>
                <c:pt idx="5">
                  <c:v>Мероприятия на ДПЛ</c:v>
                </c:pt>
                <c:pt idx="6">
                  <c:v>Юбиляры и прочее</c:v>
                </c:pt>
                <c:pt idx="7">
                  <c:v>Помощь мобилизованным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11930.6</c:v>
                </c:pt>
                <c:pt idx="1">
                  <c:v>9248.4500000000007</c:v>
                </c:pt>
                <c:pt idx="2">
                  <c:v>2930</c:v>
                </c:pt>
                <c:pt idx="3">
                  <c:v>6193.2</c:v>
                </c:pt>
                <c:pt idx="4">
                  <c:v>78.45</c:v>
                </c:pt>
                <c:pt idx="5">
                  <c:v>4849.2700000000004</c:v>
                </c:pt>
                <c:pt idx="6">
                  <c:v>2169.7199999999998</c:v>
                </c:pt>
                <c:pt idx="7" formatCode="#,##0.00">
                  <c:v>9120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3A-4225-B4A0-A297E70B59E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3713355830391408E-2"/>
          <c:y val="0.20184272083730187"/>
          <c:w val="0.88633397137711867"/>
          <c:h val="0.34526909252269"/>
        </c:manualLayout>
      </c:layout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Сумма</c:v>
                </c:pt>
              </c:strCache>
            </c:strRef>
          </c:tx>
          <c:explosion val="7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EBDD-41E2-A62F-740BC8A85B5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EBDD-41E2-A62F-740BC8A85B5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89E6-48A3-A996-176EB4F5C22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EBDD-41E2-A62F-740BC8A85B5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EBDD-41E2-A62F-740BC8A85B57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EBDD-41E2-A62F-740BC8A85B57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EBDD-41E2-A62F-740BC8A85B57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EBDD-41E2-A62F-740BC8A85B57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EBDD-41E2-A62F-740BC8A85B57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EBDD-41E2-A62F-740BC8A85B57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4-389B-43C1-A297-98B97969CD35}"/>
              </c:ext>
            </c:extLst>
          </c:dPt>
          <c:dLbls>
            <c:dLbl>
              <c:idx val="0"/>
              <c:layout>
                <c:manualLayout>
                  <c:x val="9.6158895125543362E-2"/>
                  <c:y val="2.500219507460683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DD-41E2-A62F-740BC8A85B57}"/>
                </c:ext>
              </c:extLst>
            </c:dLbl>
            <c:dLbl>
              <c:idx val="1"/>
              <c:layout>
                <c:manualLayout>
                  <c:x val="5.245030643211461E-2"/>
                  <c:y val="5.25046096566745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DD-41E2-A62F-740BC8A85B57}"/>
                </c:ext>
              </c:extLst>
            </c:dLbl>
            <c:dLbl>
              <c:idx val="2"/>
              <c:layout>
                <c:manualLayout>
                  <c:x val="3.202535076332802E-2"/>
                  <c:y val="0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E6-48A3-A996-176EB4F5C229}"/>
                </c:ext>
              </c:extLst>
            </c:dLbl>
            <c:dLbl>
              <c:idx val="3"/>
              <c:layout>
                <c:manualLayout>
                  <c:x val="0.12932801590071147"/>
                  <c:y val="5.250460965667458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806056230663749"/>
                      <c:h val="0.156113685556686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EBDD-41E2-A62F-740BC8A85B57}"/>
                </c:ext>
              </c:extLst>
            </c:dLbl>
            <c:dLbl>
              <c:idx val="4"/>
              <c:layout>
                <c:manualLayout>
                  <c:x val="2.7473968433191741E-2"/>
                  <c:y val="0.1162602070969222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904027538372168"/>
                      <c:h val="0.13806212120197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EBDD-41E2-A62F-740BC8A85B57}"/>
                </c:ext>
              </c:extLst>
            </c:dLbl>
            <c:dLbl>
              <c:idx val="5"/>
              <c:layout>
                <c:manualLayout>
                  <c:x val="-9.2412444666106749E-2"/>
                  <c:y val="7.500658522382083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DD-41E2-A62F-740BC8A85B57}"/>
                </c:ext>
              </c:extLst>
            </c:dLbl>
            <c:dLbl>
              <c:idx val="6"/>
              <c:layout>
                <c:manualLayout>
                  <c:x val="-0.13929637278941795"/>
                  <c:y val="-4.250367227506643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088784692279594"/>
                      <c:h val="9.555850827867848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EBDD-41E2-A62F-740BC8A85B57}"/>
                </c:ext>
              </c:extLst>
            </c:dLbl>
            <c:dLbl>
              <c:idx val="7"/>
              <c:layout>
                <c:manualLayout>
                  <c:x val="-0.12069828106078986"/>
                  <c:y val="-2.00017534345530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396979039517903"/>
                      <c:h val="0.2414878364665039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BDD-41E2-A62F-740BC8A85B57}"/>
                </c:ext>
              </c:extLst>
            </c:dLbl>
            <c:dLbl>
              <c:idx val="8"/>
              <c:layout>
                <c:manualLayout>
                  <c:x val="-0.17280966109144275"/>
                  <c:y val="1.68485704983873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836800566362845"/>
                      <c:h val="0.1111250157649444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BDD-41E2-A62F-740BC8A85B57}"/>
                </c:ext>
              </c:extLst>
            </c:dLbl>
            <c:dLbl>
              <c:idx val="9"/>
              <c:layout>
                <c:manualLayout>
                  <c:x val="0.15768038156329703"/>
                  <c:y val="-4.013046041459115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485022962764117"/>
                      <c:h val="0.1404778757947242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EBDD-41E2-A62F-740BC8A85B57}"/>
                </c:ext>
              </c:extLst>
            </c:dLbl>
            <c:dLbl>
              <c:idx val="10"/>
              <c:layout>
                <c:manualLayout>
                  <c:x val="-7.9422867222664867E-2"/>
                  <c:y val="6.2082106763625524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152912050757474"/>
                      <c:h val="0.190716231977857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4-389B-43C1-A297-98B97969CD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Лист1!$A$2:$A$12</c:f>
              <c:strCache>
                <c:ptCount val="11"/>
                <c:pt idx="0">
                  <c:v>Операции, лечение, медикаменты</c:v>
                </c:pt>
                <c:pt idx="1">
                  <c:v>Стоматология</c:v>
                </c:pt>
                <c:pt idx="2">
                  <c:v>Путевки в санатории</c:v>
                </c:pt>
                <c:pt idx="3">
                  <c:v>Выплаты на День пожилых людей</c:v>
                </c:pt>
                <c:pt idx="4">
                  <c:v>Слуховые аппараты</c:v>
                </c:pt>
                <c:pt idx="5">
                  <c:v>Обследование</c:v>
                </c:pt>
                <c:pt idx="6">
                  <c:v>КЦСОН</c:v>
                </c:pt>
                <c:pt idx="7">
                  <c:v>Мероприятия на День энергетика и др. празд. даты</c:v>
                </c:pt>
                <c:pt idx="8">
                  <c:v>Пожар</c:v>
                </c:pt>
                <c:pt idx="9">
                  <c:v>Помощь детям работников</c:v>
                </c:pt>
                <c:pt idx="10">
                  <c:v>Помощь мобилизованным и добровольцам </c:v>
                </c:pt>
              </c:strCache>
            </c:str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18.71</c:v>
                </c:pt>
                <c:pt idx="1">
                  <c:v>19.5</c:v>
                </c:pt>
                <c:pt idx="2">
                  <c:v>40.4</c:v>
                </c:pt>
                <c:pt idx="3">
                  <c:v>11.9</c:v>
                </c:pt>
                <c:pt idx="4">
                  <c:v>0.7</c:v>
                </c:pt>
                <c:pt idx="5">
                  <c:v>3.8</c:v>
                </c:pt>
                <c:pt idx="6">
                  <c:v>4.3</c:v>
                </c:pt>
                <c:pt idx="7">
                  <c:v>55.45</c:v>
                </c:pt>
                <c:pt idx="8">
                  <c:v>1.5</c:v>
                </c:pt>
                <c:pt idx="9">
                  <c:v>5.3</c:v>
                </c:pt>
                <c:pt idx="10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DD-41E2-A62F-740BC8A85B5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3088558025634379E-2"/>
          <c:y val="0.79713376410606129"/>
          <c:w val="0.95778074827923854"/>
          <c:h val="0.20286614090971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22B880-834A-47A1-85A0-1D6D27AFC5EE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5988A6D-CA31-4D85-8E41-78646F39070E}">
      <dgm:prSet custT="1"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ru-RU" sz="1100" i="1" dirty="0" smtClean="0">
              <a:solidFill>
                <a:srgbClr val="0070C0"/>
              </a:solidFill>
            </a:rPr>
            <a:t>-  </a:t>
          </a:r>
          <a:r>
            <a:rPr lang="ru-RU" sz="1000" i="1" dirty="0" smtClean="0">
              <a:solidFill>
                <a:srgbClr val="0070C0"/>
              </a:solidFill>
            </a:rPr>
            <a:t>социальная поддержка и защита сотрудников и бывших сотрудников ОАО «Сетевая компания» (пенсионеров, ветеранов труда);</a:t>
          </a:r>
          <a:endParaRPr lang="ru-RU" sz="1000" dirty="0">
            <a:solidFill>
              <a:srgbClr val="0070C0"/>
            </a:solidFill>
          </a:endParaRPr>
        </a:p>
      </dgm:t>
    </dgm:pt>
    <dgm:pt modelId="{5987F8EF-FCE5-4FA7-A539-A41F19CA385E}" type="parTrans" cxnId="{21A29C70-6DF7-403C-B408-7A68B2619727}">
      <dgm:prSet/>
      <dgm:spPr/>
      <dgm:t>
        <a:bodyPr/>
        <a:lstStyle/>
        <a:p>
          <a:endParaRPr lang="ru-RU"/>
        </a:p>
      </dgm:t>
    </dgm:pt>
    <dgm:pt modelId="{A71DC1C6-0D1B-44C1-BD74-C48B9C8D5F7D}" type="sibTrans" cxnId="{21A29C70-6DF7-403C-B408-7A68B2619727}">
      <dgm:prSet/>
      <dgm:spPr/>
      <dgm:t>
        <a:bodyPr/>
        <a:lstStyle/>
        <a:p>
          <a:endParaRPr lang="ru-RU"/>
        </a:p>
      </dgm:t>
    </dgm:pt>
    <dgm:pt modelId="{5E354BDB-2CCB-46A0-B2AE-80646B33E210}" type="pres">
      <dgm:prSet presAssocID="{2D22B880-834A-47A1-85A0-1D6D27AFC5E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3D79401-0F02-4512-B7E1-83CD43B215F6}" type="pres">
      <dgm:prSet presAssocID="{C5988A6D-CA31-4D85-8E41-78646F39070E}" presName="composite" presStyleCnt="0"/>
      <dgm:spPr/>
    </dgm:pt>
    <dgm:pt modelId="{9A24D154-11FD-4A6B-AEFC-0B2099BD6FFC}" type="pres">
      <dgm:prSet presAssocID="{C5988A6D-CA31-4D85-8E41-78646F39070E}" presName="rect1" presStyleLbl="trAlignAcc1" presStyleIdx="0" presStyleCnt="1" custScaleX="192545" custScaleY="314219" custLinFactNeighborX="-171" custLinFactNeighborY="-82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E9F0D5-CD02-4807-B8C0-055BE982EDEE}" type="pres">
      <dgm:prSet presAssocID="{C5988A6D-CA31-4D85-8E41-78646F39070E}" presName="rect2" presStyleLbl="fgImgPlace1" presStyleIdx="0" presStyleCnt="1" custFlipVert="1" custScaleX="88938" custScaleY="97636" custLinFactX="-98797" custLinFactY="-31918" custLinFactNeighborX="-100000" custLinFactNeighborY="-10000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ru-RU"/>
        </a:p>
      </dgm:t>
    </dgm:pt>
  </dgm:ptLst>
  <dgm:cxnLst>
    <dgm:cxn modelId="{3581F25D-CF88-4A4F-AE5A-DB1B204A28D0}" type="presOf" srcId="{C5988A6D-CA31-4D85-8E41-78646F39070E}" destId="{9A24D154-11FD-4A6B-AEFC-0B2099BD6FFC}" srcOrd="0" destOrd="0" presId="urn:microsoft.com/office/officeart/2008/layout/PictureStrips"/>
    <dgm:cxn modelId="{B37752A6-41C1-4880-B39E-6556B3F51EC6}" type="presOf" srcId="{2D22B880-834A-47A1-85A0-1D6D27AFC5EE}" destId="{5E354BDB-2CCB-46A0-B2AE-80646B33E210}" srcOrd="0" destOrd="0" presId="urn:microsoft.com/office/officeart/2008/layout/PictureStrips"/>
    <dgm:cxn modelId="{21A29C70-6DF7-403C-B408-7A68B2619727}" srcId="{2D22B880-834A-47A1-85A0-1D6D27AFC5EE}" destId="{C5988A6D-CA31-4D85-8E41-78646F39070E}" srcOrd="0" destOrd="0" parTransId="{5987F8EF-FCE5-4FA7-A539-A41F19CA385E}" sibTransId="{A71DC1C6-0D1B-44C1-BD74-C48B9C8D5F7D}"/>
    <dgm:cxn modelId="{090495AB-E199-4B3A-9DEC-D6C567089C4F}" type="presParOf" srcId="{5E354BDB-2CCB-46A0-B2AE-80646B33E210}" destId="{83D79401-0F02-4512-B7E1-83CD43B215F6}" srcOrd="0" destOrd="0" presId="urn:microsoft.com/office/officeart/2008/layout/PictureStrips"/>
    <dgm:cxn modelId="{F2DCF2FC-E9BA-4506-8164-BD8DE93FADB5}" type="presParOf" srcId="{83D79401-0F02-4512-B7E1-83CD43B215F6}" destId="{9A24D154-11FD-4A6B-AEFC-0B2099BD6FFC}" srcOrd="0" destOrd="0" presId="urn:microsoft.com/office/officeart/2008/layout/PictureStrips"/>
    <dgm:cxn modelId="{0586A044-7E0E-439F-B1DE-88B9F90BBE88}" type="presParOf" srcId="{83D79401-0F02-4512-B7E1-83CD43B215F6}" destId="{E4E9F0D5-CD02-4807-B8C0-055BE982EDE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4D154-11FD-4A6B-AEFC-0B2099BD6FFC}">
      <dsp:nvSpPr>
        <dsp:cNvPr id="0" name=""/>
        <dsp:cNvSpPr/>
      </dsp:nvSpPr>
      <dsp:spPr>
        <a:xfrm>
          <a:off x="1" y="72006"/>
          <a:ext cx="2012646" cy="10264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1252" tIns="41910" rIns="41910" bIns="4191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i="1" kern="1200" dirty="0" smtClean="0">
              <a:solidFill>
                <a:srgbClr val="0070C0"/>
              </a:solidFill>
            </a:rPr>
            <a:t>-  </a:t>
          </a:r>
          <a:r>
            <a:rPr lang="ru-RU" sz="1000" i="1" kern="1200" dirty="0" smtClean="0">
              <a:solidFill>
                <a:srgbClr val="0070C0"/>
              </a:solidFill>
            </a:rPr>
            <a:t>социальная поддержка и защита сотрудников и бывших сотрудников ОАО «Сетевая компания» (пенсионеров, ветеранов труда);</a:t>
          </a:r>
          <a:endParaRPr lang="ru-RU" sz="1000" kern="1200" dirty="0">
            <a:solidFill>
              <a:srgbClr val="0070C0"/>
            </a:solidFill>
          </a:endParaRPr>
        </a:p>
      </dsp:txBody>
      <dsp:txXfrm>
        <a:off x="1" y="72006"/>
        <a:ext cx="2012646" cy="1026402"/>
      </dsp:txXfrm>
    </dsp:sp>
    <dsp:sp modelId="{E4E9F0D5-CD02-4807-B8C0-055BE982EDEE}">
      <dsp:nvSpPr>
        <dsp:cNvPr id="0" name=""/>
        <dsp:cNvSpPr/>
      </dsp:nvSpPr>
      <dsp:spPr>
        <a:xfrm flipV="1">
          <a:off x="0" y="0"/>
          <a:ext cx="203362" cy="33487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79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79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AC455-758F-4B16-A1E4-BC2C8660FCF6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710"/>
            <a:ext cx="2946400" cy="4979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9688" y="9428710"/>
            <a:ext cx="2946400" cy="4979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64875-BEB7-4C5F-9B54-70C1065D8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770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E62A8-0B3D-49DC-9593-3B275A0E66B9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04E-12D8-4D83-A3D7-35E08DD68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29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04E-12D8-4D83-A3D7-35E08DD68236}" type="slidenum">
              <a:rPr lang="ru-RU" smtClean="0"/>
              <a:t>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536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B22C5-9A87-4525-899E-3A3FCC416A4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44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04E-12D8-4D83-A3D7-35E08DD6823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845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B22C5-9A87-4525-899E-3A3FCC416A4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3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B22C5-9A87-4525-899E-3A3FCC416A4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603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B22C5-9A87-4525-899E-3A3FCC416A4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044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B22C5-9A87-4525-899E-3A3FCC416A4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72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B22C5-9A87-4525-899E-3A3FCC416A4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370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04E-12D8-4D83-A3D7-35E08DD6823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386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04E-12D8-4D83-A3D7-35E08DD6823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73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B22C5-9A87-4525-899E-3A3FCC416A4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64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B22C5-9A87-4525-899E-3A3FCC416A4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37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F728-FACE-4F7E-892F-4632E9EBABA6}" type="datetime1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09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B122-F4AE-4BEA-BA3D-1FCC5409DC83}" type="datetime1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06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3CDE-EF57-4320-9A1B-84984FB0A513}" type="datetime1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886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7" r="2916"/>
          <a:stretch/>
        </p:blipFill>
        <p:spPr>
          <a:xfrm>
            <a:off x="0" y="0"/>
            <a:ext cx="723900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8" t="88566" r="13646" b="7777"/>
          <a:stretch/>
        </p:blipFill>
        <p:spPr>
          <a:xfrm flipH="1">
            <a:off x="1000125" y="6497100"/>
            <a:ext cx="7911000" cy="180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068" y="6332538"/>
            <a:ext cx="498022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0BC7FCAA-181C-4B9F-B27E-A73C441322DD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7" y="252663"/>
            <a:ext cx="428127" cy="8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02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FF0D-D8A9-4924-944D-685BD8AD3AD0}" type="datetime1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04" y="106786"/>
            <a:ext cx="1231200" cy="329504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 userDrawn="1"/>
        </p:nvCxnSpPr>
        <p:spPr>
          <a:xfrm>
            <a:off x="467544" y="522392"/>
            <a:ext cx="820891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 userDrawn="1"/>
        </p:nvSpPr>
        <p:spPr>
          <a:xfrm>
            <a:off x="6444208" y="476672"/>
            <a:ext cx="2232248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467544" y="6550322"/>
            <a:ext cx="820891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 userDrawn="1"/>
        </p:nvSpPr>
        <p:spPr>
          <a:xfrm>
            <a:off x="467544" y="6504602"/>
            <a:ext cx="6120680" cy="45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050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ED26-D062-4074-B454-E5E97A7B0AA1}" type="datetime1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39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BDF1A-06A9-491D-A455-6C69D02E0F79}" type="datetime1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65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5BE24-30EF-4E12-98E2-942F23B7EAE0}" type="datetime1">
              <a:rPr lang="ru-RU" smtClean="0"/>
              <a:t>09.02.2024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75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F5648-09C3-444F-BAE0-ABBC76A59821}" type="datetime1">
              <a:rPr lang="ru-RU" smtClean="0"/>
              <a:t>09.02.2024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88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91F9-D5C2-4186-AC9A-D2E42D4A3A6D}" type="datetime1">
              <a:rPr lang="ru-RU" smtClean="0"/>
              <a:t>09.02.2024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65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32459-6810-48F0-A79E-EB98652887D1}" type="datetime1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08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4F3F-9104-4B9A-A696-9CA733F09241}" type="datetime1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58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CA9C6-3D29-4670-A10D-7B09A2D064DB}" type="datetime1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4047A-26A5-47CB-94B2-D83D6850E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9.jpe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12" Type="http://schemas.openxmlformats.org/officeDocument/2006/relationships/image" Target="../media/image5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0.jpeg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jpe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2.jpeg"/><Relationship Id="rId10" Type="http://schemas.openxmlformats.org/officeDocument/2006/relationships/image" Target="../media/image7.jpeg"/><Relationship Id="rId4" Type="http://schemas.openxmlformats.org/officeDocument/2006/relationships/diagramData" Target="../diagrams/data1.xml"/><Relationship Id="rId9" Type="http://schemas.openxmlformats.org/officeDocument/2006/relationships/image" Target="../media/image6.jpeg"/><Relationship Id="rId1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2.jp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11" Type="http://schemas.openxmlformats.org/officeDocument/2006/relationships/image" Target="../media/image22.jp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image" Target="../media/image15.JP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4077072"/>
            <a:ext cx="9144000" cy="2780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7584" y="4437112"/>
            <a:ext cx="7704856" cy="15121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ИТОГИ РАБОТЫ    </a:t>
            </a:r>
            <a:endParaRPr lang="ru-RU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Благотворительного фонда «Надежда и опора» </a:t>
            </a:r>
          </a:p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</a:t>
            </a:r>
            <a:r>
              <a:rPr lang="ru-RU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 </a:t>
            </a:r>
            <a:r>
              <a:rPr lang="ru-RU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</a:t>
            </a:r>
          </a:p>
          <a:p>
            <a:endParaRPr lang="ru-RU" sz="24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0"/>
            <a:ext cx="4752528" cy="39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/>
              <a:pPr/>
              <a:t>9</a:t>
            </a:fld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855717"/>
              </p:ext>
            </p:extLst>
          </p:nvPr>
        </p:nvGraphicFramePr>
        <p:xfrm>
          <a:off x="827584" y="404669"/>
          <a:ext cx="8064894" cy="51898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251">
                  <a:extLst>
                    <a:ext uri="{9D8B030D-6E8A-4147-A177-3AD203B41FA5}">
                      <a16:colId xmlns:a16="http://schemas.microsoft.com/office/drawing/2014/main" val="2892003882"/>
                    </a:ext>
                  </a:extLst>
                </a:gridCol>
                <a:gridCol w="591822">
                  <a:extLst>
                    <a:ext uri="{9D8B030D-6E8A-4147-A177-3AD203B41FA5}">
                      <a16:colId xmlns:a16="http://schemas.microsoft.com/office/drawing/2014/main" val="2383673892"/>
                    </a:ext>
                  </a:extLst>
                </a:gridCol>
                <a:gridCol w="739777">
                  <a:extLst>
                    <a:ext uri="{9D8B030D-6E8A-4147-A177-3AD203B41FA5}">
                      <a16:colId xmlns:a16="http://schemas.microsoft.com/office/drawing/2014/main" val="2769860836"/>
                    </a:ext>
                  </a:extLst>
                </a:gridCol>
                <a:gridCol w="659938">
                  <a:extLst>
                    <a:ext uri="{9D8B030D-6E8A-4147-A177-3AD203B41FA5}">
                      <a16:colId xmlns:a16="http://schemas.microsoft.com/office/drawing/2014/main" val="3409571696"/>
                    </a:ext>
                  </a:extLst>
                </a:gridCol>
                <a:gridCol w="593462">
                  <a:extLst>
                    <a:ext uri="{9D8B030D-6E8A-4147-A177-3AD203B41FA5}">
                      <a16:colId xmlns:a16="http://schemas.microsoft.com/office/drawing/2014/main" val="625032491"/>
                    </a:ext>
                  </a:extLst>
                </a:gridCol>
                <a:gridCol w="593462">
                  <a:extLst>
                    <a:ext uri="{9D8B030D-6E8A-4147-A177-3AD203B41FA5}">
                      <a16:colId xmlns:a16="http://schemas.microsoft.com/office/drawing/2014/main" val="122188472"/>
                    </a:ext>
                  </a:extLst>
                </a:gridCol>
                <a:gridCol w="535242">
                  <a:extLst>
                    <a:ext uri="{9D8B030D-6E8A-4147-A177-3AD203B41FA5}">
                      <a16:colId xmlns:a16="http://schemas.microsoft.com/office/drawing/2014/main" val="1117232127"/>
                    </a:ext>
                  </a:extLst>
                </a:gridCol>
                <a:gridCol w="535242">
                  <a:extLst>
                    <a:ext uri="{9D8B030D-6E8A-4147-A177-3AD203B41FA5}">
                      <a16:colId xmlns:a16="http://schemas.microsoft.com/office/drawing/2014/main" val="213355620"/>
                    </a:ext>
                  </a:extLst>
                </a:gridCol>
                <a:gridCol w="593462">
                  <a:extLst>
                    <a:ext uri="{9D8B030D-6E8A-4147-A177-3AD203B41FA5}">
                      <a16:colId xmlns:a16="http://schemas.microsoft.com/office/drawing/2014/main" val="3636536746"/>
                    </a:ext>
                  </a:extLst>
                </a:gridCol>
                <a:gridCol w="593462">
                  <a:extLst>
                    <a:ext uri="{9D8B030D-6E8A-4147-A177-3AD203B41FA5}">
                      <a16:colId xmlns:a16="http://schemas.microsoft.com/office/drawing/2014/main" val="503974971"/>
                    </a:ext>
                  </a:extLst>
                </a:gridCol>
                <a:gridCol w="593462">
                  <a:extLst>
                    <a:ext uri="{9D8B030D-6E8A-4147-A177-3AD203B41FA5}">
                      <a16:colId xmlns:a16="http://schemas.microsoft.com/office/drawing/2014/main" val="1638069945"/>
                    </a:ext>
                  </a:extLst>
                </a:gridCol>
                <a:gridCol w="535242">
                  <a:extLst>
                    <a:ext uri="{9D8B030D-6E8A-4147-A177-3AD203B41FA5}">
                      <a16:colId xmlns:a16="http://schemas.microsoft.com/office/drawing/2014/main" val="1791337156"/>
                    </a:ext>
                  </a:extLst>
                </a:gridCol>
                <a:gridCol w="638535">
                  <a:extLst>
                    <a:ext uri="{9D8B030D-6E8A-4147-A177-3AD203B41FA5}">
                      <a16:colId xmlns:a16="http://schemas.microsoft.com/office/drawing/2014/main" val="1270106947"/>
                    </a:ext>
                  </a:extLst>
                </a:gridCol>
                <a:gridCol w="638535">
                  <a:extLst>
                    <a:ext uri="{9D8B030D-6E8A-4147-A177-3AD203B41FA5}">
                      <a16:colId xmlns:a16="http://schemas.microsoft.com/office/drawing/2014/main" val="1885723757"/>
                    </a:ext>
                  </a:extLst>
                </a:gridCol>
              </a:tblGrid>
              <a:tr h="740373"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ru-RU" sz="1200" b="1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СВОДНАЯ ИНФОРМАЦИЯ  </a:t>
                      </a:r>
                      <a:r>
                        <a:rPr lang="ru-RU" sz="1200" b="1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 </a:t>
                      </a:r>
                      <a:r>
                        <a:rPr lang="ru-RU" sz="1200" b="1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КОЛ-ВУ УЧАСТНИКОВ СВО  (МОБИЛИЗОВАННЫХ И ДОБРОВОЛЬЦЕВ)                                                                                                                                          </a:t>
                      </a:r>
                      <a:r>
                        <a:rPr lang="ru-RU" sz="1200" b="1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 ЧИСЛА РАБОТНИКОВ  КОМПАНИИ </a:t>
                      </a:r>
                      <a:r>
                        <a:rPr lang="ru-RU" sz="1200" b="1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 СУММАМ ПРОИЗВЕДЕННЫХ ИМ  ПЕРЕЧИСЛЕНИЙ  </a:t>
                      </a:r>
                      <a:r>
                        <a:rPr lang="ru-RU" sz="1200" b="1" u="none" strike="noStrike" dirty="0" smtClean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 </a:t>
                      </a:r>
                      <a:r>
                        <a:rPr lang="ru-RU" sz="1200" b="1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 ГОДУ</a:t>
                      </a:r>
                      <a:endParaRPr lang="ru-RU" sz="1200" b="1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236984"/>
                  </a:ext>
                </a:extLst>
              </a:tr>
              <a:tr h="153425"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423033"/>
                  </a:ext>
                </a:extLst>
              </a:tr>
              <a:tr h="424097">
                <a:tc>
                  <a:txBody>
                    <a:bodyPr/>
                    <a:lstStyle/>
                    <a:p>
                      <a:pPr algn="ctr" fontAlgn="ctr"/>
                      <a:r>
                        <a:rPr lang="tt-RU" sz="900" u="none" strike="noStrike" dirty="0" smtClean="0">
                          <a:effectLst/>
                        </a:rPr>
                        <a:t>№</a:t>
                      </a:r>
                      <a:r>
                        <a:rPr lang="ru-RU" sz="900" u="none" strike="noStrike" dirty="0" smtClean="0">
                          <a:effectLst/>
                        </a:rPr>
                        <a:t> п/п</a:t>
                      </a:r>
                      <a:r>
                        <a:rPr lang="ru-RU" sz="700" u="none" strike="noStrike" dirty="0">
                          <a:effectLst/>
                        </a:rPr>
                        <a:t> 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ВСЕГО  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АЭС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 err="1">
                          <a:effectLst/>
                        </a:rPr>
                        <a:t>БуЭС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БЭС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ЕЭС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КЭС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 err="1">
                          <a:effectLst/>
                        </a:rPr>
                        <a:t>НкЭС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НЧЭС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ПЭС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ЧЭС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ДСО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ДОП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     АО "СК"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782526"/>
                  </a:ext>
                </a:extLst>
              </a:tr>
              <a:tr h="4240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 smtClean="0">
                          <a:effectLst/>
                        </a:rPr>
                        <a:t>1</a:t>
                      </a:r>
                      <a:r>
                        <a:rPr lang="ru-RU" sz="900" b="1" u="none" strike="noStrike" dirty="0">
                          <a:effectLst/>
                        </a:rPr>
                        <a:t> 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ВСЕ мобилизованные, чел./рублей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2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2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4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10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4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2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3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5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10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3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1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u="none" strike="noStrike" dirty="0">
                          <a:effectLst/>
                        </a:rPr>
                        <a:t>46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38670"/>
                  </a:ext>
                </a:extLst>
              </a:tr>
              <a:tr h="42409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360000,00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360000,00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530000,00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2100000,00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910000,00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160000,00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660000,00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990000,00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1810000,00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370000,00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160000,00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u="none" strike="noStrike" dirty="0">
                          <a:effectLst/>
                        </a:rPr>
                        <a:t>8410000,00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872572"/>
                  </a:ext>
                </a:extLst>
              </a:tr>
              <a:tr h="4240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 </a:t>
                      </a:r>
                      <a:r>
                        <a:rPr lang="ru-RU" sz="900" b="1" u="none" strike="noStrike" dirty="0" smtClean="0">
                          <a:effectLst/>
                        </a:rPr>
                        <a:t>2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ВСЕ добровольцы, чел./ рублей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1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1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2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0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u="none" strike="noStrike" dirty="0">
                          <a:effectLst/>
                        </a:rPr>
                        <a:t>4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07659"/>
                  </a:ext>
                </a:extLst>
              </a:tr>
              <a:tr h="43414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>
                          <a:effectLst/>
                        </a:rPr>
                        <a:t>0,00</a:t>
                      </a:r>
                      <a:endParaRPr lang="ru-RU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60000,00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180000,00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470000,00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u="none" strike="noStrike" dirty="0">
                          <a:effectLst/>
                        </a:rPr>
                        <a:t>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710000,00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959560"/>
                  </a:ext>
                </a:extLst>
              </a:tr>
              <a:tr h="4240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 </a:t>
                      </a:r>
                      <a:r>
                        <a:rPr lang="ru-RU" sz="900" b="1" u="none" strike="noStrike" dirty="0" smtClean="0">
                          <a:effectLst/>
                        </a:rPr>
                        <a:t>3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СВОД                                    ЧЕЛ./ РУБЛЕЙ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11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6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12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50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872895"/>
                  </a:ext>
                </a:extLst>
              </a:tr>
              <a:tr h="42409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360000,00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360000,00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530000,00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2160000,00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910000,00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160000,00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660000,00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1170000,00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2280000,00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370000,00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160000,00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9120000,00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964843"/>
                  </a:ext>
                </a:extLst>
              </a:tr>
              <a:tr h="25950"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05917"/>
                  </a:ext>
                </a:extLst>
              </a:tr>
              <a:tr h="337839"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 dirty="0">
                          <a:effectLst/>
                        </a:rPr>
                        <a:t>из них начислено помесячно</a:t>
                      </a:r>
                      <a:r>
                        <a:rPr lang="ru-RU" sz="700" u="none" strike="noStrike" dirty="0">
                          <a:effectLst/>
                        </a:rPr>
                        <a:t>: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Всего в 2022 </a:t>
                      </a:r>
                      <a:r>
                        <a:rPr lang="ru-RU" sz="1000" b="1" u="none" strike="noStrike" dirty="0" smtClean="0">
                          <a:effectLst/>
                        </a:rPr>
                        <a:t>году: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>
                          <a:effectLst/>
                        </a:rPr>
                        <a:t>9 120 000 рублей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07050"/>
                  </a:ext>
                </a:extLst>
              </a:tr>
              <a:tr h="85487">
                <a:tc rowSpan="2">
                  <a:txBody>
                    <a:bodyPr/>
                    <a:lstStyle/>
                    <a:p>
                      <a:pPr algn="ctr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ru-RU" sz="500" b="1" u="none" strike="noStrike" dirty="0">
                          <a:effectLst/>
                        </a:rPr>
                        <a:t>в том числе:</a:t>
                      </a:r>
                      <a:endParaRPr lang="ru-RU" sz="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6245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в октябре 2022г.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1 220 000 рублей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786756"/>
                  </a:ext>
                </a:extLst>
              </a:tr>
              <a:tr h="265959"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887101"/>
                  </a:ext>
                </a:extLst>
              </a:tr>
              <a:tr h="251582"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>
                          <a:effectLst/>
                        </a:rPr>
                        <a:t>в ноябре 2022г.</a:t>
                      </a:r>
                      <a:endParaRPr lang="ru-RU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1 760 000 рублей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98958"/>
                  </a:ext>
                </a:extLst>
              </a:tr>
              <a:tr h="244394"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в декабре 2022г. 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900" b="1" u="none" strike="noStrike" dirty="0">
                          <a:effectLst/>
                        </a:rPr>
                        <a:t>6 140 000 рублей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86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51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123728" y="435006"/>
            <a:ext cx="6192688" cy="76174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0" algn="ctr"/>
            <a:r>
              <a:rPr lang="ru-RU" sz="135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БЛАГОТВОРИТЕЛЬНАЯ ПОМОЩЬ ВЕТЕРАНАМ И РАБОТНИКАМ</a:t>
            </a:r>
          </a:p>
          <a:p>
            <a:pPr lvl="0" algn="ctr"/>
            <a:r>
              <a:rPr lang="ru-RU" sz="135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АО «СЕТЕВАЯ КОМПАНИЯ</a:t>
            </a:r>
            <a:r>
              <a:rPr lang="ru-RU" sz="1350" b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», В Т.Ч. ДОБРОВОЛЬЦАМ И МОБИЛИЗОВАННЫМ РАБОТНИКАМ  </a:t>
            </a:r>
            <a:r>
              <a:rPr lang="ru-RU" sz="1500" b="1" u="sng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ЗА </a:t>
            </a:r>
            <a:r>
              <a:rPr lang="ru-RU" sz="1500" b="1" u="sng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2022 </a:t>
            </a:r>
            <a:r>
              <a:rPr lang="ru-RU" sz="1500" b="1" u="sng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ГОД – </a:t>
            </a:r>
            <a:r>
              <a:rPr lang="ru-RU" sz="1500" b="1" u="sng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46 519,8 </a:t>
            </a:r>
            <a:r>
              <a:rPr lang="ru-RU" sz="1500" b="1" u="sng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тыс. рублей</a:t>
            </a:r>
            <a:endParaRPr lang="ru-RU" sz="15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6883146"/>
              </p:ext>
            </p:extLst>
          </p:nvPr>
        </p:nvGraphicFramePr>
        <p:xfrm>
          <a:off x="1115616" y="1268760"/>
          <a:ext cx="7128792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0648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6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11" name="Рисунок 10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8" t="88566" r="13646" b="7777"/>
          <a:stretch/>
        </p:blipFill>
        <p:spPr>
          <a:xfrm flipH="1">
            <a:off x="1000125" y="1527248"/>
            <a:ext cx="7911000" cy="135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547664" y="476672"/>
            <a:ext cx="71287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5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БЛАГОТВОРИТЕЛЬНАЯ ПОМОЩЬ ФОНДА «НАДЕЖДА И ОПОРА»  </a:t>
            </a:r>
          </a:p>
          <a:p>
            <a:pPr lvl="0" algn="ctr"/>
            <a:r>
              <a:rPr lang="ru-RU" sz="15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ВЕТЕРАНАМ И РАБОТНИКАМ ЗА  2015 - </a:t>
            </a:r>
            <a:r>
              <a:rPr lang="ru-RU" sz="1500" b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2022 </a:t>
            </a:r>
            <a:r>
              <a:rPr lang="ru-RU" sz="15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гг.: </a:t>
            </a:r>
            <a:r>
              <a:rPr lang="ru-RU" sz="1500" b="1" u="sng" dirty="0" smtClean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170,6 </a:t>
            </a:r>
            <a:r>
              <a:rPr lang="ru-RU" sz="1500" b="1" u="sng" dirty="0">
                <a:solidFill>
                  <a:srgbClr val="00B05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млн. рублей</a:t>
            </a:r>
          </a:p>
          <a:p>
            <a:pPr lvl="0" algn="ctr"/>
            <a:endParaRPr lang="ru-RU" b="1" dirty="0">
              <a:solidFill>
                <a:srgbClr val="0070C0"/>
              </a:solidFill>
            </a:endParaRPr>
          </a:p>
        </p:txBody>
      </p:sp>
      <p:graphicFrame>
        <p:nvGraphicFramePr>
          <p:cNvPr id="7" name="Диаграмма 6"/>
          <p:cNvGraphicFramePr/>
          <p:nvPr>
            <p:extLst/>
          </p:nvPr>
        </p:nvGraphicFramePr>
        <p:xfrm>
          <a:off x="1364382" y="1340768"/>
          <a:ext cx="7435516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017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691680" y="476672"/>
            <a:ext cx="712879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0" algn="ctr"/>
            <a:r>
              <a:rPr lang="ru-RU" b="1" u="sng" dirty="0">
                <a:solidFill>
                  <a:srgbClr val="0070C0"/>
                </a:solidFill>
              </a:rPr>
              <a:t>БЛАГОТВОРИТЕЛЬНАЯ ПРОГРАММА НА </a:t>
            </a:r>
            <a:r>
              <a:rPr lang="ru-RU" b="1" u="sng" dirty="0" smtClean="0">
                <a:solidFill>
                  <a:srgbClr val="0070C0"/>
                </a:solidFill>
              </a:rPr>
              <a:t>2023 ГОД</a:t>
            </a:r>
            <a:endParaRPr lang="ru-RU" b="1" i="1" u="sng" dirty="0">
              <a:solidFill>
                <a:srgbClr val="FF0000"/>
              </a:solidFill>
            </a:endParaRPr>
          </a:p>
        </p:txBody>
      </p:sp>
      <p:pic>
        <p:nvPicPr>
          <p:cNvPr id="11" name="Рисунок 10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8" t="88566" r="13646" b="7777"/>
          <a:stretch/>
        </p:blipFill>
        <p:spPr>
          <a:xfrm flipH="1">
            <a:off x="1043608" y="1124744"/>
            <a:ext cx="7911000" cy="135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43608" y="1196752"/>
            <a:ext cx="3441468" cy="5507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rgbClr val="FF0000"/>
                </a:solidFill>
              </a:rPr>
              <a:t>Сумма (план) – 4 </a:t>
            </a:r>
            <a:r>
              <a:rPr lang="ru-RU" sz="1200" b="1" dirty="0" smtClean="0">
                <a:solidFill>
                  <a:srgbClr val="FF0000"/>
                </a:solidFill>
              </a:rPr>
              <a:t>200,0 </a:t>
            </a:r>
            <a:r>
              <a:rPr lang="ru-RU" sz="1200" b="1" dirty="0">
                <a:solidFill>
                  <a:srgbClr val="FF0000"/>
                </a:solidFill>
              </a:rPr>
              <a:t>тыс. руб.</a:t>
            </a:r>
          </a:p>
          <a:p>
            <a:pPr algn="ctr"/>
            <a:r>
              <a:rPr lang="ru-RU" sz="1200" b="1" u="sng" dirty="0">
                <a:solidFill>
                  <a:schemeClr val="accent5"/>
                </a:solidFill>
              </a:rPr>
              <a:t>БЛАГОТВОРИТЕЛЬНАЯ ПОМОЩЬ РАБОТНИКАМ</a:t>
            </a:r>
          </a:p>
          <a:p>
            <a:pPr algn="ctr"/>
            <a:r>
              <a:rPr lang="ru-RU" sz="1200" b="1" dirty="0">
                <a:solidFill>
                  <a:schemeClr val="accent5"/>
                </a:solidFill>
              </a:rPr>
              <a:t>Программа «Помощь в трудный час» </a:t>
            </a:r>
            <a:r>
              <a:rPr lang="en-US" sz="1200" b="1" dirty="0" smtClean="0">
                <a:solidFill>
                  <a:schemeClr val="accent5"/>
                </a:solidFill>
              </a:rPr>
              <a:t>*</a:t>
            </a:r>
            <a:endParaRPr lang="ru-RU" sz="1200" b="1" dirty="0">
              <a:solidFill>
                <a:schemeClr val="accent5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644008" y="1196752"/>
            <a:ext cx="4176464" cy="5629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rgbClr val="FF0000"/>
                </a:solidFill>
              </a:rPr>
              <a:t>Сумма  (план) – </a:t>
            </a:r>
            <a:r>
              <a:rPr lang="ru-RU" sz="1200" b="1" dirty="0" smtClean="0">
                <a:solidFill>
                  <a:srgbClr val="FF0000"/>
                </a:solidFill>
              </a:rPr>
              <a:t>34 267,0 </a:t>
            </a:r>
            <a:r>
              <a:rPr lang="ru-RU" sz="1200" b="1" dirty="0">
                <a:solidFill>
                  <a:srgbClr val="FF0000"/>
                </a:solidFill>
              </a:rPr>
              <a:t>тыс. руб.</a:t>
            </a:r>
          </a:p>
          <a:p>
            <a:pPr algn="ctr"/>
            <a:r>
              <a:rPr lang="ru-RU" sz="1200" b="1" u="sng" dirty="0">
                <a:solidFill>
                  <a:srgbClr val="0070C0"/>
                </a:solidFill>
              </a:rPr>
              <a:t>БЛАГОТВОРИТЕЛЬНАЯ ПОМОЩЬ ВЕТЕРАНАМ</a:t>
            </a:r>
          </a:p>
          <a:p>
            <a:pPr algn="ctr"/>
            <a:r>
              <a:rPr lang="ru-RU" sz="1200" b="1" dirty="0">
                <a:solidFill>
                  <a:srgbClr val="0070C0"/>
                </a:solidFill>
              </a:rPr>
              <a:t>Программа «Заботу ветеранам» </a:t>
            </a:r>
            <a:r>
              <a:rPr lang="en-US" sz="1200" b="1" dirty="0" smtClean="0">
                <a:solidFill>
                  <a:srgbClr val="0070C0"/>
                </a:solidFill>
              </a:rPr>
              <a:t>*</a:t>
            </a:r>
            <a:r>
              <a:rPr lang="ru-RU" sz="1200" b="1" dirty="0" smtClean="0">
                <a:solidFill>
                  <a:srgbClr val="0070C0"/>
                </a:solidFill>
              </a:rPr>
              <a:t>**</a:t>
            </a:r>
            <a:endParaRPr lang="ru-RU" sz="12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7521" y="2359973"/>
            <a:ext cx="15167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b="1" dirty="0">
                <a:solidFill>
                  <a:schemeClr val="bg1"/>
                </a:solidFill>
              </a:rPr>
              <a:t>Проведение операции</a:t>
            </a: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4572000" y="1196752"/>
            <a:ext cx="14288" cy="4443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40738" y="3811429"/>
            <a:ext cx="1480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>
                <a:solidFill>
                  <a:schemeClr val="bg1"/>
                </a:solidFill>
              </a:rPr>
              <a:t>Путевки в санаторий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5616" y="5589240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75" b="1" u="sng" dirty="0">
                <a:solidFill>
                  <a:srgbClr val="FF0000"/>
                </a:solidFill>
              </a:rPr>
              <a:t>1 обращение от работника  </a:t>
            </a:r>
            <a:r>
              <a:rPr lang="ru-RU" sz="675" dirty="0">
                <a:solidFill>
                  <a:srgbClr val="FF0000"/>
                </a:solidFill>
              </a:rPr>
              <a:t>1 раз в 3 года (при стаже работы более 10 лет); 1 раз в 5 лет (при стаже работы менее 10 лет), максимальная  сумма благотворительной помощи (кроме обследования, офтальмологии и пожара) </a:t>
            </a:r>
            <a:r>
              <a:rPr lang="ru-RU" sz="675" b="1" dirty="0">
                <a:solidFill>
                  <a:srgbClr val="FF0000"/>
                </a:solidFill>
              </a:rPr>
              <a:t>определяется индивидуально</a:t>
            </a:r>
            <a:r>
              <a:rPr lang="ru-RU" sz="675" dirty="0">
                <a:solidFill>
                  <a:srgbClr val="FF0000"/>
                </a:solidFill>
              </a:rPr>
              <a:t>). По офтальмологи (перечень глазных болезней указан в п.11 Приложения 1) – сумма помощи не более 40 тыс. руб. * </a:t>
            </a:r>
            <a:r>
              <a:rPr lang="ru-RU" sz="675" dirty="0" smtClean="0">
                <a:solidFill>
                  <a:srgbClr val="FF0000"/>
                </a:solidFill>
              </a:rPr>
              <a:t>                                                      Помощь больным детям </a:t>
            </a:r>
            <a:r>
              <a:rPr lang="ru-RU" sz="675" dirty="0">
                <a:solidFill>
                  <a:srgbClr val="FF0000"/>
                </a:solidFill>
              </a:rPr>
              <a:t>(внукам) работников  может быть оказана на (за) дорогостоящие операции, специальные медицинские приспособления, дорогостоящие медицинские препараты (стоимостью свыше 0,5 МРОТ  РФ (1 МРОТ - 16242  рубля на 01.01.2023 г ) за один препарат, </a:t>
            </a:r>
            <a:r>
              <a:rPr lang="ru-RU" sz="675" dirty="0" smtClean="0">
                <a:solidFill>
                  <a:srgbClr val="FF0000"/>
                </a:solidFill>
              </a:rPr>
              <a:t>и или </a:t>
            </a:r>
            <a:r>
              <a:rPr lang="ru-RU" sz="675" dirty="0">
                <a:solidFill>
                  <a:srgbClr val="FF0000"/>
                </a:solidFill>
              </a:rPr>
              <a:t>курса лечения </a:t>
            </a:r>
            <a:r>
              <a:rPr lang="ru-RU" sz="675" dirty="0" smtClean="0">
                <a:solidFill>
                  <a:srgbClr val="FF0000"/>
                </a:solidFill>
              </a:rPr>
              <a:t> одним (либо идентичными)  препаратами) </a:t>
            </a:r>
            <a:r>
              <a:rPr lang="ru-RU" sz="675" dirty="0">
                <a:solidFill>
                  <a:srgbClr val="FF0000"/>
                </a:solidFill>
              </a:rPr>
              <a:t>и на комплексное </a:t>
            </a:r>
            <a:r>
              <a:rPr lang="ru-RU" sz="675" dirty="0" smtClean="0">
                <a:solidFill>
                  <a:srgbClr val="FF0000"/>
                </a:solidFill>
              </a:rPr>
              <a:t> курсовое лечение и реабилитацию  в специализированных  санаториях и  Реабилитационных центрах**.</a:t>
            </a:r>
            <a:endParaRPr lang="ru-RU" sz="675" dirty="0">
              <a:solidFill>
                <a:srgbClr val="FF0000"/>
              </a:solidFill>
            </a:endParaRPr>
          </a:p>
          <a:p>
            <a:r>
              <a:rPr lang="ru-RU" sz="675" b="1" u="sng" dirty="0">
                <a:solidFill>
                  <a:srgbClr val="0070C0"/>
                </a:solidFill>
              </a:rPr>
              <a:t>1 обращение от ветерана </a:t>
            </a:r>
            <a:r>
              <a:rPr lang="ru-RU" sz="675" dirty="0">
                <a:solidFill>
                  <a:srgbClr val="0070C0"/>
                </a:solidFill>
              </a:rPr>
              <a:t>в год, максимальная сумма благотворительной помощи –  </a:t>
            </a:r>
            <a:r>
              <a:rPr lang="ru-RU" sz="675" b="1" dirty="0">
                <a:solidFill>
                  <a:srgbClr val="0070C0"/>
                </a:solidFill>
              </a:rPr>
              <a:t>40 тыс. руб</a:t>
            </a:r>
            <a:r>
              <a:rPr lang="ru-RU" sz="675" dirty="0">
                <a:solidFill>
                  <a:srgbClr val="0070C0"/>
                </a:solidFill>
              </a:rPr>
              <a:t>. </a:t>
            </a:r>
            <a:r>
              <a:rPr lang="ru-RU" sz="675" dirty="0" smtClean="0">
                <a:solidFill>
                  <a:srgbClr val="0070C0"/>
                </a:solidFill>
              </a:rPr>
              <a:t>***                                                                                                                                                                                                Медикаменты </a:t>
            </a:r>
            <a:r>
              <a:rPr lang="ru-RU" sz="675" dirty="0">
                <a:solidFill>
                  <a:srgbClr val="0070C0"/>
                </a:solidFill>
              </a:rPr>
              <a:t>-  к лекарственным препаратам, принимаемым Фондом к рассмотрению относятся: дорогостоящие лекарства (минимальная сумма одного препарата, либо курса лечения одним препаратом должна быть более 0,5 МРОТ - 1 МРОТ - 16242  рубля на 01.01.2023 г.) </a:t>
            </a:r>
            <a:r>
              <a:rPr lang="ru-RU" sz="675" dirty="0" smtClean="0">
                <a:solidFill>
                  <a:srgbClr val="0070C0"/>
                </a:solidFill>
              </a:rPr>
              <a:t>**** </a:t>
            </a:r>
            <a:endParaRPr lang="ru-RU" sz="675" dirty="0">
              <a:solidFill>
                <a:srgbClr val="0070C0"/>
              </a:solidFill>
            </a:endParaRPr>
          </a:p>
        </p:txBody>
      </p:sp>
      <p:sp>
        <p:nvSpPr>
          <p:cNvPr id="43" name="Прямоугольная выноска 42"/>
          <p:cNvSpPr/>
          <p:nvPr/>
        </p:nvSpPr>
        <p:spPr>
          <a:xfrm>
            <a:off x="1043607" y="1844824"/>
            <a:ext cx="3426561" cy="843584"/>
          </a:xfrm>
          <a:prstGeom prst="wedgeRectCallout">
            <a:avLst>
              <a:gd name="adj1" fmla="val -47384"/>
              <a:gd name="adj2" fmla="val -1539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Обследование, выявившее тяжелое заболевание </a:t>
            </a:r>
            <a:r>
              <a:rPr lang="ru-RU" sz="900" dirty="0">
                <a:solidFill>
                  <a:schemeClr val="tx1"/>
                </a:solidFill>
              </a:rPr>
              <a:t>(онкология, генные мутации и т.п.).</a:t>
            </a:r>
            <a:r>
              <a:rPr lang="ru-RU" sz="105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ru-RU" sz="1050" b="1" dirty="0">
                <a:solidFill>
                  <a:schemeClr val="tx1"/>
                </a:solidFill>
              </a:rPr>
              <a:t>Операции, реабилитации </a:t>
            </a:r>
            <a:r>
              <a:rPr lang="ru-RU" sz="1050" dirty="0">
                <a:solidFill>
                  <a:schemeClr val="tx1"/>
                </a:solidFill>
              </a:rPr>
              <a:t>(</a:t>
            </a:r>
            <a:r>
              <a:rPr lang="ru-RU" sz="900" dirty="0">
                <a:solidFill>
                  <a:schemeClr val="tx1"/>
                </a:solidFill>
              </a:rPr>
              <a:t>при диагнозе, не подпадающем под страховой случай  и по которым отсутствует компенсация по  заключенным договорам ДМС)</a:t>
            </a:r>
          </a:p>
        </p:txBody>
      </p:sp>
      <p:sp>
        <p:nvSpPr>
          <p:cNvPr id="44" name="Прямоугольная выноска 43"/>
          <p:cNvSpPr/>
          <p:nvPr/>
        </p:nvSpPr>
        <p:spPr>
          <a:xfrm>
            <a:off x="1011025" y="2730828"/>
            <a:ext cx="3464351" cy="374715"/>
          </a:xfrm>
          <a:prstGeom prst="wedgeRectCallout">
            <a:avLst>
              <a:gd name="adj1" fmla="val 49904"/>
              <a:gd name="adj2" fmla="val -1881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Обследование </a:t>
            </a:r>
            <a:r>
              <a:rPr lang="ru-RU" sz="900" dirty="0">
                <a:solidFill>
                  <a:schemeClr val="tx1"/>
                </a:solidFill>
              </a:rPr>
              <a:t>(не более 30 тыс. руб. на чел.)*</a:t>
            </a:r>
          </a:p>
        </p:txBody>
      </p:sp>
      <p:sp>
        <p:nvSpPr>
          <p:cNvPr id="45" name="Прямоугольная выноска 44"/>
          <p:cNvSpPr/>
          <p:nvPr/>
        </p:nvSpPr>
        <p:spPr>
          <a:xfrm>
            <a:off x="1003762" y="3155033"/>
            <a:ext cx="3479204" cy="487838"/>
          </a:xfrm>
          <a:prstGeom prst="wedgeRectCallout">
            <a:avLst>
              <a:gd name="adj1" fmla="val -50098"/>
              <a:gd name="adj2" fmla="val -22344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Операция и реабилитация работников, пострадавших в результате несчастного случая на производстве</a:t>
            </a:r>
          </a:p>
        </p:txBody>
      </p:sp>
      <p:sp>
        <p:nvSpPr>
          <p:cNvPr id="46" name="Прямоугольная выноска 45"/>
          <p:cNvSpPr/>
          <p:nvPr/>
        </p:nvSpPr>
        <p:spPr>
          <a:xfrm>
            <a:off x="1003762" y="3685292"/>
            <a:ext cx="3478877" cy="374715"/>
          </a:xfrm>
          <a:prstGeom prst="wedgeRectCallout">
            <a:avLst>
              <a:gd name="adj1" fmla="val 48422"/>
              <a:gd name="adj2" fmla="val -2052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Пожар и чрезвычайные ситуации</a:t>
            </a:r>
          </a:p>
          <a:p>
            <a:pPr algn="ctr"/>
            <a:r>
              <a:rPr lang="ru-RU" sz="1050" b="1" dirty="0">
                <a:solidFill>
                  <a:schemeClr val="tx1"/>
                </a:solidFill>
              </a:rPr>
              <a:t> </a:t>
            </a:r>
            <a:r>
              <a:rPr lang="ru-RU" sz="900" dirty="0">
                <a:solidFill>
                  <a:schemeClr val="tx1"/>
                </a:solidFill>
              </a:rPr>
              <a:t>(не более 300 тыс. руб. на чел.)</a:t>
            </a:r>
          </a:p>
        </p:txBody>
      </p:sp>
      <p:sp>
        <p:nvSpPr>
          <p:cNvPr id="47" name="Прямоугольная выноска 46"/>
          <p:cNvSpPr/>
          <p:nvPr/>
        </p:nvSpPr>
        <p:spPr>
          <a:xfrm>
            <a:off x="1003955" y="4102427"/>
            <a:ext cx="3492563" cy="622717"/>
          </a:xfrm>
          <a:prstGeom prst="wedgeRectCallout">
            <a:avLst>
              <a:gd name="adj1" fmla="val -47625"/>
              <a:gd name="adj2" fmla="val -1844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Помощь тяжело заболевшим детям, детям-инвалидам, внукам </a:t>
            </a:r>
            <a:r>
              <a:rPr lang="ru-RU" sz="1050" b="1" dirty="0" smtClean="0">
                <a:solidFill>
                  <a:schemeClr val="tx1"/>
                </a:solidFill>
              </a:rPr>
              <a:t>работников**</a:t>
            </a:r>
            <a:endParaRPr lang="ru-RU" sz="1050" b="1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96463" y="2693478"/>
            <a:ext cx="10483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>
                <a:solidFill>
                  <a:schemeClr val="bg1"/>
                </a:solidFill>
              </a:rPr>
              <a:t>Выплаты </a:t>
            </a:r>
            <a:br>
              <a:rPr lang="ru-RU" sz="1050" b="1" dirty="0">
                <a:solidFill>
                  <a:schemeClr val="bg1"/>
                </a:solidFill>
              </a:rPr>
            </a:br>
            <a:r>
              <a:rPr lang="ru-RU" sz="1050" b="1" dirty="0">
                <a:solidFill>
                  <a:schemeClr val="bg1"/>
                </a:solidFill>
              </a:rPr>
              <a:t>на День пожилых людей</a:t>
            </a:r>
          </a:p>
        </p:txBody>
      </p:sp>
      <p:sp>
        <p:nvSpPr>
          <p:cNvPr id="54" name="Прямоугольная выноска 53"/>
          <p:cNvSpPr/>
          <p:nvPr/>
        </p:nvSpPr>
        <p:spPr>
          <a:xfrm>
            <a:off x="6791170" y="2865160"/>
            <a:ext cx="2032320" cy="827202"/>
          </a:xfrm>
          <a:prstGeom prst="wedgeRectCallout">
            <a:avLst>
              <a:gd name="adj1" fmla="val -47089"/>
              <a:gd name="adj2" fmla="val -21363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Санатории РТ и РФ </a:t>
            </a:r>
          </a:p>
          <a:p>
            <a:pPr algn="ctr"/>
            <a:r>
              <a:rPr lang="ru-RU" sz="1050" dirty="0">
                <a:solidFill>
                  <a:schemeClr val="tx1"/>
                </a:solidFill>
              </a:rPr>
              <a:t>(</a:t>
            </a:r>
            <a:r>
              <a:rPr lang="ru-RU" sz="900" dirty="0">
                <a:solidFill>
                  <a:schemeClr val="tx1"/>
                </a:solidFill>
              </a:rPr>
              <a:t>включая оплату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ru-RU" sz="900" dirty="0">
                <a:solidFill>
                  <a:schemeClr val="tx1"/>
                </a:solidFill>
              </a:rPr>
              <a:t>транспортных расходов за доставку в РЦ и санаторий «</a:t>
            </a:r>
            <a:r>
              <a:rPr lang="ru-RU" sz="900" dirty="0" err="1">
                <a:solidFill>
                  <a:schemeClr val="tx1"/>
                </a:solidFill>
              </a:rPr>
              <a:t>Балкыш</a:t>
            </a:r>
            <a:r>
              <a:rPr lang="ru-RU" sz="900" dirty="0">
                <a:solidFill>
                  <a:schemeClr val="tx1"/>
                </a:solidFill>
              </a:rPr>
              <a:t>»)</a:t>
            </a:r>
          </a:p>
        </p:txBody>
      </p:sp>
      <p:sp>
        <p:nvSpPr>
          <p:cNvPr id="55" name="Прямоугольная выноска 54"/>
          <p:cNvSpPr/>
          <p:nvPr/>
        </p:nvSpPr>
        <p:spPr>
          <a:xfrm>
            <a:off x="6786832" y="1844824"/>
            <a:ext cx="2042843" cy="970845"/>
          </a:xfrm>
          <a:prstGeom prst="wedgeRectCallout">
            <a:avLst>
              <a:gd name="adj1" fmla="val 49075"/>
              <a:gd name="adj2" fmla="val -2046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Стоматологические услуги </a:t>
            </a:r>
            <a:r>
              <a:rPr lang="ru-RU" sz="825" dirty="0">
                <a:solidFill>
                  <a:schemeClr val="tx1"/>
                </a:solidFill>
              </a:rPr>
              <a:t>(лечение, изготовление и установка зубных протезов, обследование, операция и др. </a:t>
            </a:r>
            <a:r>
              <a:rPr lang="ru-RU" sz="825" dirty="0" err="1">
                <a:solidFill>
                  <a:schemeClr val="tx1"/>
                </a:solidFill>
              </a:rPr>
              <a:t>стомат</a:t>
            </a:r>
            <a:r>
              <a:rPr lang="ru-RU" sz="825" dirty="0">
                <a:solidFill>
                  <a:schemeClr val="tx1"/>
                </a:solidFill>
              </a:rPr>
              <a:t>. услуги)</a:t>
            </a:r>
          </a:p>
        </p:txBody>
      </p:sp>
      <p:sp>
        <p:nvSpPr>
          <p:cNvPr id="56" name="Прямоугольная выноска 55"/>
          <p:cNvSpPr/>
          <p:nvPr/>
        </p:nvSpPr>
        <p:spPr>
          <a:xfrm>
            <a:off x="4572000" y="2420888"/>
            <a:ext cx="2160240" cy="394781"/>
          </a:xfrm>
          <a:prstGeom prst="wedgeRectCallout">
            <a:avLst>
              <a:gd name="adj1" fmla="val -49593"/>
              <a:gd name="adj2" fmla="val -1821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Обследование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58" name="Прямоугольная выноска 57"/>
          <p:cNvSpPr/>
          <p:nvPr/>
        </p:nvSpPr>
        <p:spPr>
          <a:xfrm>
            <a:off x="4612976" y="1844824"/>
            <a:ext cx="2110693" cy="536067"/>
          </a:xfrm>
          <a:prstGeom prst="wedgeRectCallout">
            <a:avLst>
              <a:gd name="adj1" fmla="val -49000"/>
              <a:gd name="adj2" fmla="val -1847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 b="1" dirty="0">
              <a:solidFill>
                <a:schemeClr val="tx1"/>
              </a:solidFill>
            </a:endParaRPr>
          </a:p>
          <a:p>
            <a:pPr algn="ctr"/>
            <a:r>
              <a:rPr lang="ru-RU" sz="1050" b="1" dirty="0">
                <a:solidFill>
                  <a:schemeClr val="tx1"/>
                </a:solidFill>
              </a:rPr>
              <a:t>Лечение, операции </a:t>
            </a:r>
          </a:p>
          <a:p>
            <a:pPr algn="ctr"/>
            <a:r>
              <a:rPr lang="ru-RU" sz="900" dirty="0">
                <a:solidFill>
                  <a:schemeClr val="tx1"/>
                </a:solidFill>
              </a:rPr>
              <a:t>(в </a:t>
            </a:r>
            <a:r>
              <a:rPr lang="ru-RU" sz="900" dirty="0" err="1">
                <a:solidFill>
                  <a:schemeClr val="tx1"/>
                </a:solidFill>
              </a:rPr>
              <a:t>т.ч</a:t>
            </a:r>
            <a:r>
              <a:rPr lang="ru-RU" sz="900" dirty="0">
                <a:solidFill>
                  <a:schemeClr val="tx1"/>
                </a:solidFill>
              </a:rPr>
              <a:t>. </a:t>
            </a:r>
            <a:r>
              <a:rPr lang="ru-RU" sz="900" dirty="0" smtClean="0">
                <a:solidFill>
                  <a:schemeClr val="tx1"/>
                </a:solidFill>
              </a:rPr>
              <a:t>Медикаменты)****</a:t>
            </a:r>
            <a:endParaRPr lang="ru-RU" sz="1050" b="1" dirty="0">
              <a:solidFill>
                <a:schemeClr val="tx1"/>
              </a:solidFill>
            </a:endParaRPr>
          </a:p>
          <a:p>
            <a:pPr algn="ctr"/>
            <a:r>
              <a:rPr lang="ru-RU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Прямоугольная выноска 58"/>
          <p:cNvSpPr/>
          <p:nvPr/>
        </p:nvSpPr>
        <p:spPr>
          <a:xfrm>
            <a:off x="4605689" y="3338857"/>
            <a:ext cx="2129384" cy="459557"/>
          </a:xfrm>
          <a:prstGeom prst="wedgeRectCallout">
            <a:avLst>
              <a:gd name="adj1" fmla="val -50054"/>
              <a:gd name="adj2" fmla="val -2207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Прочие (поздравления в праздничные даты)</a:t>
            </a:r>
          </a:p>
        </p:txBody>
      </p:sp>
      <p:sp>
        <p:nvSpPr>
          <p:cNvPr id="61" name="Прямоугольная выноска 60"/>
          <p:cNvSpPr/>
          <p:nvPr/>
        </p:nvSpPr>
        <p:spPr>
          <a:xfrm>
            <a:off x="4598691" y="2844022"/>
            <a:ext cx="2125051" cy="452486"/>
          </a:xfrm>
          <a:prstGeom prst="wedgeRectCallout">
            <a:avLst>
              <a:gd name="adj1" fmla="val -50043"/>
              <a:gd name="adj2" fmla="val -2020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Реабилитационные центры</a:t>
            </a:r>
          </a:p>
        </p:txBody>
      </p:sp>
      <p:sp>
        <p:nvSpPr>
          <p:cNvPr id="62" name="Прямоугольная выноска 61"/>
          <p:cNvSpPr/>
          <p:nvPr/>
        </p:nvSpPr>
        <p:spPr>
          <a:xfrm>
            <a:off x="6808510" y="4576125"/>
            <a:ext cx="2043260" cy="1013115"/>
          </a:xfrm>
          <a:prstGeom prst="wedgeRectCallout">
            <a:avLst>
              <a:gd name="adj1" fmla="val 48681"/>
              <a:gd name="adj2" fmla="val -19703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 b="1" dirty="0">
              <a:solidFill>
                <a:schemeClr val="tx1"/>
              </a:solidFill>
            </a:endParaRPr>
          </a:p>
          <a:p>
            <a:pPr algn="ctr"/>
            <a:r>
              <a:rPr lang="ru-RU" sz="1050" b="1" dirty="0">
                <a:solidFill>
                  <a:schemeClr val="tx1"/>
                </a:solidFill>
              </a:rPr>
              <a:t>Слуховой аппарат</a:t>
            </a:r>
          </a:p>
          <a:p>
            <a:pPr algn="ctr"/>
            <a:r>
              <a:rPr lang="ru-RU" sz="1050" b="1" dirty="0">
                <a:solidFill>
                  <a:schemeClr val="tx1"/>
                </a:solidFill>
              </a:rPr>
              <a:t> </a:t>
            </a:r>
            <a:endParaRPr lang="ru-RU" sz="1050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13" y="3421856"/>
            <a:ext cx="28575" cy="14288"/>
          </a:xfrm>
          <a:prstGeom prst="rect">
            <a:avLst/>
          </a:prstGeom>
        </p:spPr>
      </p:pic>
      <p:sp>
        <p:nvSpPr>
          <p:cNvPr id="64" name="Прямоугольная выноска 63"/>
          <p:cNvSpPr/>
          <p:nvPr/>
        </p:nvSpPr>
        <p:spPr>
          <a:xfrm>
            <a:off x="6795019" y="3741852"/>
            <a:ext cx="2048909" cy="777712"/>
          </a:xfrm>
          <a:prstGeom prst="wedgeRectCallout">
            <a:avLst>
              <a:gd name="adj1" fmla="val 46959"/>
              <a:gd name="adj2" fmla="val -1881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/>
              <a:t> </a:t>
            </a:r>
            <a:r>
              <a:rPr lang="ru-RU" sz="1050" b="1" dirty="0">
                <a:solidFill>
                  <a:schemeClr val="tx1"/>
                </a:solidFill>
              </a:rPr>
              <a:t>Выплаты на</a:t>
            </a:r>
            <a:r>
              <a:rPr lang="ru-RU" sz="1050" dirty="0">
                <a:solidFill>
                  <a:schemeClr val="tx1"/>
                </a:solidFill>
              </a:rPr>
              <a:t> </a:t>
            </a:r>
            <a:r>
              <a:rPr lang="ru-RU" sz="1050" b="1" dirty="0">
                <a:solidFill>
                  <a:schemeClr val="tx1"/>
                </a:solidFill>
              </a:rPr>
              <a:t>День пожилых людей </a:t>
            </a:r>
            <a:r>
              <a:rPr lang="ru-RU" sz="900" dirty="0">
                <a:solidFill>
                  <a:schemeClr val="tx1"/>
                </a:solidFill>
              </a:rPr>
              <a:t>(1 тыс. руб. на чел.)</a:t>
            </a:r>
          </a:p>
        </p:txBody>
      </p:sp>
      <p:sp>
        <p:nvSpPr>
          <p:cNvPr id="28" name="Прямоугольная выноска 27"/>
          <p:cNvSpPr/>
          <p:nvPr/>
        </p:nvSpPr>
        <p:spPr>
          <a:xfrm>
            <a:off x="971600" y="4797152"/>
            <a:ext cx="3500234" cy="792088"/>
          </a:xfrm>
          <a:prstGeom prst="wedgeRectCallout">
            <a:avLst>
              <a:gd name="adj1" fmla="val -47625"/>
              <a:gd name="adj2" fmla="val -1844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Помощь тяжело заболевшему супругу/супруге работника </a:t>
            </a:r>
            <a:r>
              <a:rPr lang="ru-RU" sz="900" dirty="0">
                <a:solidFill>
                  <a:schemeClr val="tx1"/>
                </a:solidFill>
              </a:rPr>
              <a:t>(онкология, генетические заболевания, тяжелые травмы после автокатастрофы, пожара, чрезвычайных ситуаций, инвалидность 1 группы) </a:t>
            </a:r>
            <a:r>
              <a:rPr lang="ru-RU" sz="1050" b="1" dirty="0">
                <a:solidFill>
                  <a:schemeClr val="tx1"/>
                </a:solidFill>
              </a:rPr>
              <a:t>при стаже работы в энергетике более 25 лет </a:t>
            </a:r>
          </a:p>
        </p:txBody>
      </p:sp>
      <p:sp>
        <p:nvSpPr>
          <p:cNvPr id="32" name="Прямоугольная выноска 31"/>
          <p:cNvSpPr/>
          <p:nvPr/>
        </p:nvSpPr>
        <p:spPr>
          <a:xfrm>
            <a:off x="4605688" y="3840834"/>
            <a:ext cx="2132120" cy="1748406"/>
          </a:xfrm>
          <a:prstGeom prst="wedgeRectCallout">
            <a:avLst>
              <a:gd name="adj1" fmla="val -50054"/>
              <a:gd name="adj2" fmla="val -2207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b="1" dirty="0">
                <a:solidFill>
                  <a:schemeClr val="tx1"/>
                </a:solidFill>
              </a:rPr>
              <a:t>Помощь тяжело заболевшему супругу/супруге ветерана </a:t>
            </a:r>
            <a:r>
              <a:rPr lang="ru-RU" sz="900" dirty="0">
                <a:solidFill>
                  <a:schemeClr val="tx1"/>
                </a:solidFill>
              </a:rPr>
              <a:t>(онкология, генетические заболевания, тяжелые травмы после автокатастрофы, пожара, чрезвычайных ситуаций, инвалидность 1 группы) </a:t>
            </a:r>
            <a:r>
              <a:rPr lang="ru-RU" sz="1050" b="1" dirty="0">
                <a:solidFill>
                  <a:schemeClr val="tx1"/>
                </a:solidFill>
              </a:rPr>
              <a:t>при стаже работы в энергетике более 25 лет*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5"/>
          <a:srcRect l="33442" t="14724" r="33429" b="26657"/>
          <a:stretch/>
        </p:blipFill>
        <p:spPr>
          <a:xfrm>
            <a:off x="899592" y="275845"/>
            <a:ext cx="792088" cy="77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6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87624" y="188640"/>
            <a:ext cx="7272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b="1" dirty="0" smtClean="0">
                <a:solidFill>
                  <a:srgbClr val="0070C0"/>
                </a:solidFill>
              </a:rPr>
              <a:t>Выплаты по 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ru-RU" b="1" dirty="0" smtClean="0">
                <a:solidFill>
                  <a:srgbClr val="0070C0"/>
                </a:solidFill>
              </a:rPr>
              <a:t>БЛАГОТВОРИТЕЛЬНОЙ ПРОГРАММЕ </a:t>
            </a:r>
          </a:p>
          <a:p>
            <a:pPr lvl="0" algn="ctr"/>
            <a:r>
              <a:rPr lang="ru-RU" b="1" dirty="0" smtClean="0">
                <a:solidFill>
                  <a:srgbClr val="0070C0"/>
                </a:solidFill>
              </a:rPr>
              <a:t> по оказанию благотворительной помощи семьям </a:t>
            </a:r>
            <a:r>
              <a:rPr lang="ru-RU" b="1" dirty="0">
                <a:solidFill>
                  <a:srgbClr val="0070C0"/>
                </a:solidFill>
              </a:rPr>
              <a:t>добровольцев и мобилизованных работников </a:t>
            </a:r>
            <a:r>
              <a:rPr lang="ru-RU" b="1" dirty="0" smtClean="0">
                <a:solidFill>
                  <a:srgbClr val="0070C0"/>
                </a:solidFill>
              </a:rPr>
              <a:t> на 2023 г. </a:t>
            </a:r>
            <a:r>
              <a:rPr lang="ru-RU" b="1" dirty="0" smtClean="0">
                <a:solidFill>
                  <a:srgbClr val="FF0000"/>
                </a:solidFill>
              </a:rPr>
              <a:t>план: 30 200,0 тыс. руб.</a:t>
            </a:r>
            <a:endParaRPr lang="ru-RU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589547"/>
              </p:ext>
            </p:extLst>
          </p:nvPr>
        </p:nvGraphicFramePr>
        <p:xfrm>
          <a:off x="1043608" y="1260923"/>
          <a:ext cx="7848872" cy="53637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2415">
                  <a:extLst>
                    <a:ext uri="{9D8B030D-6E8A-4147-A177-3AD203B41FA5}">
                      <a16:colId xmlns:a16="http://schemas.microsoft.com/office/drawing/2014/main" val="4107059777"/>
                    </a:ext>
                  </a:extLst>
                </a:gridCol>
                <a:gridCol w="1629443">
                  <a:extLst>
                    <a:ext uri="{9D8B030D-6E8A-4147-A177-3AD203B41FA5}">
                      <a16:colId xmlns:a16="http://schemas.microsoft.com/office/drawing/2014/main" val="669788676"/>
                    </a:ext>
                  </a:extLst>
                </a:gridCol>
                <a:gridCol w="1569300">
                  <a:extLst>
                    <a:ext uri="{9D8B030D-6E8A-4147-A177-3AD203B41FA5}">
                      <a16:colId xmlns:a16="http://schemas.microsoft.com/office/drawing/2014/main" val="982700576"/>
                    </a:ext>
                  </a:extLst>
                </a:gridCol>
                <a:gridCol w="1347714">
                  <a:extLst>
                    <a:ext uri="{9D8B030D-6E8A-4147-A177-3AD203B41FA5}">
                      <a16:colId xmlns:a16="http://schemas.microsoft.com/office/drawing/2014/main" val="451012674"/>
                    </a:ext>
                  </a:extLst>
                </a:gridCol>
              </a:tblGrid>
              <a:tr h="117530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П.1.Выплаты 50 добровольцам и мобилизованным работникам АО «Сетевая компания» (по 30 тыс. рублей каждому) и  выплаты детям  (10 тысяч рублей н</a:t>
                      </a:r>
                      <a:r>
                        <a:rPr lang="ru-RU" sz="1100" u="sng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 1 ребенка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за  январь, февраль, март 2023 года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1500 000 – выплаты работникам; 600 000 – выплаты на детей. Итого: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2 100 000 руб.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 20.01.2023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6 300 000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61254"/>
                  </a:ext>
                </a:extLst>
              </a:tr>
              <a:tr h="9389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П.1.Выплаты 50 добровольцам и мобилизованным работникам АО «Сетевая компания» (по 30 тыс. рублей каждому) и  выплаты детям  (10 тысяч рублей н</a:t>
                      </a:r>
                      <a:r>
                        <a:rPr lang="ru-RU" sz="1100" u="sng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 1 ребенка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за  апрель, май, июнь 2023 года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 000 – выплаты работникам; 600 000 – выплаты на детей. Итого: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2 100 000 руб.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 05.04.2023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6 300 000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370176"/>
                  </a:ext>
                </a:extLst>
              </a:tr>
              <a:tr h="10351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П.1.Выплаты 50 добровольцам и мобилизованным работникам АО «Сетевая компания» (по 30 тыс. рублей каждому) и  выплаты детям  (10 тысяч рублей н</a:t>
                      </a:r>
                      <a:r>
                        <a:rPr lang="ru-RU" sz="1100" u="sng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 1 ребенка)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за июль, август, сентябрь 2023 года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 000 – выплаты работникам; 600 000 – выплаты на детей. Итого: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2 100 000 руб.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 05.07.2023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6 300 000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44866"/>
                  </a:ext>
                </a:extLst>
              </a:tr>
              <a:tr h="10351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П.1.Выплаты 50 добровольцам и мобилизованным работникам АО «Сетевая компания» (по 30 тыс. рублей каждому) и  выплаты детям  (10 тысяч рублей н</a:t>
                      </a:r>
                      <a:r>
                        <a:rPr lang="ru-RU" sz="1100" u="sng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 1 ребенка)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за октябрь, ноябрь, декабрь 2023 года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 000 – выплаты работникам; 600 000 – выплаты на детей. Итого: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2 100 000 руб.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 05.10.2023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6 300 000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38778"/>
                  </a:ext>
                </a:extLst>
              </a:tr>
              <a:tr h="86047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П.1.Выплаты 50 добровольцам и мобилизованным работникам АО «Сетевая компания» (по 100 тыс. рублей каждому – 2 транша в декабре 2023 г. по 50 000 руб. каждый)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arenR"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2 500 000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arenR"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2 500 000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 05.12.2023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5 000 000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00357"/>
                  </a:ext>
                </a:extLst>
              </a:tr>
              <a:tr h="2411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r>
                        <a:rPr lang="ru-RU" sz="11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1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ru-RU" sz="11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ru-RU" sz="11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329" marR="3932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270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988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522392"/>
            <a:ext cx="5760640" cy="31432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70C0"/>
                </a:solidFill>
              </a:rPr>
              <a:t>           </a:t>
            </a:r>
            <a:r>
              <a:rPr lang="ru-RU" sz="2200" b="1" dirty="0" smtClean="0">
                <a:solidFill>
                  <a:srgbClr val="0070C0"/>
                </a:solidFill>
                <a:latin typeface="+mn-lt"/>
              </a:rPr>
              <a:t>Мгновенья добрых дел 2022 … </a:t>
            </a:r>
            <a:endParaRPr lang="ru-RU" sz="22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15" name="Объект 1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80728"/>
            <a:ext cx="2448272" cy="187220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869160"/>
            <a:ext cx="1080120" cy="14401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4188" y="3104964"/>
            <a:ext cx="1728192" cy="13681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24944"/>
            <a:ext cx="1800200" cy="172819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869160"/>
            <a:ext cx="1656184" cy="14401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924944"/>
            <a:ext cx="1071811" cy="172819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869160"/>
            <a:ext cx="2088232" cy="144016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924944"/>
            <a:ext cx="1584176" cy="172819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08720"/>
            <a:ext cx="2808312" cy="1944216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80729"/>
            <a:ext cx="2232248" cy="187220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869161"/>
            <a:ext cx="1800200" cy="144016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869160"/>
            <a:ext cx="1944216" cy="144016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980728"/>
            <a:ext cx="972616" cy="187220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924945"/>
            <a:ext cx="273630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81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147665" y="260648"/>
            <a:ext cx="72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   </a:t>
            </a:r>
            <a:r>
              <a:rPr lang="ru-RU" b="1" dirty="0" smtClean="0">
                <a:solidFill>
                  <a:srgbClr val="0070C0"/>
                </a:solidFill>
              </a:rPr>
              <a:t>ПУБЛИКАЦИИ </a:t>
            </a:r>
            <a:r>
              <a:rPr lang="ru-RU" b="1" dirty="0">
                <a:solidFill>
                  <a:srgbClr val="0070C0"/>
                </a:solidFill>
              </a:rPr>
              <a:t>О РАБОТЕ ФОНДА </a:t>
            </a:r>
            <a:r>
              <a:rPr lang="ru-RU" b="1" dirty="0" smtClean="0">
                <a:solidFill>
                  <a:srgbClr val="0070C0"/>
                </a:solidFill>
              </a:rPr>
              <a:t>В 2022 ГОДУ</a:t>
            </a:r>
            <a:endParaRPr lang="ru-RU" b="1" dirty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36712"/>
            <a:ext cx="1728192" cy="252028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764704"/>
            <a:ext cx="1656184" cy="259228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764704"/>
            <a:ext cx="1584175" cy="259228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64704"/>
            <a:ext cx="1368151" cy="252028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73016"/>
            <a:ext cx="1584176" cy="223224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573016"/>
            <a:ext cx="1728191" cy="223224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501008"/>
            <a:ext cx="1656184" cy="237626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429000"/>
            <a:ext cx="1656184" cy="244827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501008"/>
            <a:ext cx="1584177" cy="223224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764704"/>
            <a:ext cx="1440160" cy="252028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8640"/>
            <a:ext cx="720080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30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65125" y="522288"/>
            <a:ext cx="8239125" cy="530448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smtClean="0"/>
              <a:t>             </a:t>
            </a:r>
            <a:r>
              <a:rPr lang="ru-RU" sz="2400" b="1" dirty="0" smtClean="0">
                <a:solidFill>
                  <a:srgbClr val="0070C0"/>
                </a:solidFill>
              </a:rPr>
              <a:t>ВЫСОКАЯ НАГРАДА </a:t>
            </a:r>
            <a:endParaRPr lang="ru-RU" sz="2400" b="1" dirty="0">
              <a:solidFill>
                <a:srgbClr val="0070C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409203" y="963948"/>
            <a:ext cx="8239125" cy="530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55576" y="1029337"/>
            <a:ext cx="7848872" cy="1118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000" b="1" dirty="0">
                <a:solidFill>
                  <a:srgbClr val="0070C0"/>
                </a:solidFill>
              </a:rPr>
              <a:t>Благотворительный фонд «Надежда и опора» стал победителем </a:t>
            </a:r>
            <a:r>
              <a:rPr lang="ru-RU" sz="2000" b="1" dirty="0" smtClean="0">
                <a:solidFill>
                  <a:srgbClr val="0070C0"/>
                </a:solidFill>
              </a:rPr>
              <a:t>Республиканского Конкурса </a:t>
            </a:r>
            <a:r>
              <a:rPr lang="ru-RU" sz="2000" b="1" dirty="0">
                <a:solidFill>
                  <a:srgbClr val="0070C0"/>
                </a:solidFill>
              </a:rPr>
              <a:t>«Благотворитель 2021 года»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ru-RU" dirty="0" smtClean="0"/>
              <a:t> </a:t>
            </a:r>
            <a:endParaRPr lang="ru-RU" sz="1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211960" y="1844824"/>
            <a:ext cx="4032448" cy="375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ru-RU" sz="1600" dirty="0" smtClean="0">
                <a:solidFill>
                  <a:srgbClr val="0070C0"/>
                </a:solidFill>
              </a:rPr>
              <a:t>Награждение состоялось в Государственном Совете РТ в рамках пленарного заседания V Республиканского форума социально ориентированных некоммерческих организаций (СОНКО). 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ru-RU" sz="1600" b="1" dirty="0" smtClean="0">
                <a:solidFill>
                  <a:srgbClr val="0070C0"/>
                </a:solidFill>
              </a:rPr>
              <a:t>Диплом Победителя Республиканского Конкурса </a:t>
            </a:r>
            <a:r>
              <a:rPr lang="ru-RU" sz="1600" b="1" dirty="0">
                <a:solidFill>
                  <a:srgbClr val="0070C0"/>
                </a:solidFill>
              </a:rPr>
              <a:t>«Благотворитель 2021 года», </a:t>
            </a:r>
            <a:r>
              <a:rPr lang="ru-RU" sz="1600" dirty="0">
                <a:solidFill>
                  <a:srgbClr val="0070C0"/>
                </a:solidFill>
              </a:rPr>
              <a:t>подписанный  Президентом </a:t>
            </a:r>
            <a:r>
              <a:rPr lang="ru-RU" sz="1600" dirty="0" smtClean="0">
                <a:solidFill>
                  <a:srgbClr val="0070C0"/>
                </a:solidFill>
              </a:rPr>
              <a:t>Республики Татарстан </a:t>
            </a:r>
            <a:r>
              <a:rPr lang="ru-RU" sz="1600" dirty="0">
                <a:solidFill>
                  <a:srgbClr val="0070C0"/>
                </a:solidFill>
              </a:rPr>
              <a:t>Рустамом </a:t>
            </a:r>
            <a:r>
              <a:rPr lang="ru-RU" sz="1600" dirty="0" err="1">
                <a:solidFill>
                  <a:srgbClr val="0070C0"/>
                </a:solidFill>
              </a:rPr>
              <a:t>Миннихановым</a:t>
            </a:r>
            <a:r>
              <a:rPr lang="ru-RU" sz="1600" dirty="0">
                <a:solidFill>
                  <a:srgbClr val="0070C0"/>
                </a:solidFill>
              </a:rPr>
              <a:t>,  был вручен Председателем Общественной палаты Татарстана </a:t>
            </a:r>
            <a:r>
              <a:rPr lang="ru-RU" sz="1600" dirty="0" err="1">
                <a:solidFill>
                  <a:srgbClr val="0070C0"/>
                </a:solidFill>
              </a:rPr>
              <a:t>Зилей</a:t>
            </a:r>
            <a:r>
              <a:rPr lang="ru-RU" sz="1600" dirty="0">
                <a:solidFill>
                  <a:srgbClr val="0070C0"/>
                </a:solidFill>
              </a:rPr>
              <a:t> Валеевой директору Благотворительного фонда «Надежда и опора» </a:t>
            </a:r>
            <a:r>
              <a:rPr lang="ru-RU" sz="1600" dirty="0" smtClean="0">
                <a:solidFill>
                  <a:srgbClr val="0070C0"/>
                </a:solidFill>
              </a:rPr>
              <a:t>В. </a:t>
            </a:r>
            <a:r>
              <a:rPr lang="ru-RU" sz="1600" dirty="0" err="1">
                <a:solidFill>
                  <a:srgbClr val="0070C0"/>
                </a:solidFill>
              </a:rPr>
              <a:t>Абдулхаевой</a:t>
            </a:r>
            <a:r>
              <a:rPr lang="ru-RU" sz="1600" dirty="0">
                <a:solidFill>
                  <a:srgbClr val="0070C0"/>
                </a:solidFill>
              </a:rPr>
              <a:t>.</a:t>
            </a:r>
            <a:endParaRPr lang="ru-RU" sz="1600" b="1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67744" y="4222785"/>
            <a:ext cx="6380584" cy="325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ru-RU" sz="1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l="61779" t="15187" r="6812" b="29066"/>
          <a:stretch/>
        </p:blipFill>
        <p:spPr>
          <a:xfrm>
            <a:off x="3131840" y="548680"/>
            <a:ext cx="576064" cy="4200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16832"/>
            <a:ext cx="29523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3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51520" y="5301208"/>
            <a:ext cx="8311048" cy="530344"/>
          </a:xfrm>
        </p:spPr>
        <p:txBody>
          <a:bodyPr>
            <a:no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ru-RU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  <a:endParaRPr lang="ru-RU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4047A-26A5-47CB-94B2-D83D6850E820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68760"/>
            <a:ext cx="460851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7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>
                <a:solidFill>
                  <a:prstClr val="white"/>
                </a:solidFill>
              </a:rPr>
              <a:pPr/>
              <a:t>1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55576" y="548680"/>
            <a:ext cx="7930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   БЛАГОТВОРИТЕЛЬНЫЙ </a:t>
            </a:r>
            <a:r>
              <a:rPr lang="ru-RU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ФОНД «НАДЕЖДА И ОПОРА» - </a:t>
            </a:r>
            <a:r>
              <a:rPr lang="ru-RU" b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2022</a:t>
            </a:r>
            <a:endParaRPr lang="ru-RU" b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8" t="88566" r="13646" b="7777"/>
          <a:stretch/>
        </p:blipFill>
        <p:spPr>
          <a:xfrm flipH="1">
            <a:off x="902153" y="1250258"/>
            <a:ext cx="7911000" cy="13500"/>
          </a:xfrm>
          <a:prstGeom prst="rect">
            <a:avLst/>
          </a:prstGeom>
        </p:spPr>
      </p:pic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725627963"/>
              </p:ext>
            </p:extLst>
          </p:nvPr>
        </p:nvGraphicFramePr>
        <p:xfrm>
          <a:off x="899592" y="1340768"/>
          <a:ext cx="2016224" cy="122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Прямоугольник 10"/>
          <p:cNvSpPr/>
          <p:nvPr/>
        </p:nvSpPr>
        <p:spPr>
          <a:xfrm rot="5400000">
            <a:off x="4512372" y="146481"/>
            <a:ext cx="317809" cy="264682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2100" b="1" i="1" dirty="0">
                <a:solidFill>
                  <a:srgbClr val="0070C0"/>
                </a:solidFill>
              </a:rPr>
              <a:t>ЦЕЛИ ФОНДА: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887424" y="4725144"/>
            <a:ext cx="8071953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1500" b="1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За </a:t>
            </a:r>
            <a:r>
              <a:rPr lang="ru-RU" sz="1500" b="1" i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2022 </a:t>
            </a:r>
            <a:r>
              <a:rPr lang="ru-RU" sz="1500" b="1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год  Благотворительным фондом «Надежда и опора» рассмотрено </a:t>
            </a:r>
            <a:r>
              <a:rPr lang="ru-RU" sz="1500" b="1" i="1" u="sng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40</a:t>
            </a:r>
            <a:r>
              <a:rPr lang="en-US" sz="1500" b="1" i="1" u="sng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ru-RU" sz="1500" b="1" i="1" u="sng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b="1" i="1" u="sng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обращений</a:t>
            </a:r>
            <a:r>
              <a:rPr lang="ru-RU" sz="1500" b="1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оказана </a:t>
            </a:r>
            <a:r>
              <a:rPr lang="ru-RU" sz="1500" b="1" i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благотворительная </a:t>
            </a:r>
            <a:r>
              <a:rPr lang="ru-RU" sz="1500" b="1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помощь </a:t>
            </a:r>
            <a:r>
              <a:rPr lang="ru-RU" sz="1500" b="1" i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ветеранам и работникам на </a:t>
            </a:r>
            <a:r>
              <a:rPr lang="ru-RU" sz="1500" b="1" i="1" u="sng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37 399,8  </a:t>
            </a:r>
            <a:r>
              <a:rPr lang="ru-RU" sz="1500" b="1" i="1" u="sng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тыс. </a:t>
            </a:r>
            <a:r>
              <a:rPr lang="ru-RU" sz="1500" b="1" i="1" u="sng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руб.  </a:t>
            </a:r>
            <a:r>
              <a:rPr lang="ru-RU" sz="1500" b="1" i="1" dirty="0" smtClean="0">
                <a:solidFill>
                  <a:schemeClr val="accent6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Помощь добровольцам и мобилизованным работникам </a:t>
            </a:r>
            <a:r>
              <a:rPr lang="ru-RU" sz="1500" b="1" i="1" u="sng" dirty="0" smtClean="0">
                <a:solidFill>
                  <a:schemeClr val="accent6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– 9 120,0 тыс. руб.</a:t>
            </a:r>
            <a:endParaRPr lang="ru-RU" sz="1500" b="1" i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899592" y="5661248"/>
            <a:ext cx="8078003" cy="8640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71488" algn="l"/>
                <a:tab pos="556022" algn="ctr"/>
              </a:tabLst>
            </a:pPr>
            <a:r>
              <a:rPr lang="ru-RU" altLang="ru-RU" sz="1350" b="1" i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altLang="ru-RU" sz="1500" b="1" i="1" dirty="0">
              <a:solidFill>
                <a:srgbClr val="FF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71488" algn="l"/>
                <a:tab pos="556022" algn="ctr"/>
              </a:tabLst>
            </a:pPr>
            <a:r>
              <a:rPr lang="ru-RU" altLang="ru-RU" sz="1500" b="1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 2015 по </a:t>
            </a:r>
            <a:r>
              <a:rPr lang="ru-RU" altLang="ru-RU" sz="1500" b="1" i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2022 </a:t>
            </a:r>
            <a:r>
              <a:rPr lang="ru-RU" altLang="ru-RU" sz="1500" b="1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гг. </a:t>
            </a:r>
            <a:r>
              <a:rPr lang="ru-RU" altLang="ru-RU" sz="1500" b="1" i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рассмотрено </a:t>
            </a:r>
            <a:r>
              <a:rPr lang="ru-RU" altLang="ru-RU" sz="1500" b="1" i="1" u="sng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2 555 обращений</a:t>
            </a:r>
            <a:r>
              <a:rPr lang="ru-RU" altLang="ru-RU" sz="1500" b="1" i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altLang="ru-RU" sz="1500" b="1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оказано благотворительной помощи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71488" algn="l"/>
                <a:tab pos="556022" algn="ctr"/>
              </a:tabLst>
            </a:pPr>
            <a:r>
              <a:rPr lang="ru-RU" altLang="ru-RU" sz="1500" b="1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altLang="ru-RU" sz="1500" b="1" i="1" u="sng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170,6 млн. руб.</a:t>
            </a:r>
            <a:endParaRPr lang="ru-RU" altLang="ru-RU" sz="1500" b="1" i="1" u="sng" dirty="0">
              <a:solidFill>
                <a:srgbClr val="0070C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71488" algn="l"/>
                <a:tab pos="556022" algn="ctr"/>
              </a:tabLst>
            </a:pPr>
            <a:endParaRPr lang="ru-RU" altLang="ru-RU" sz="1350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38138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71488" algn="l"/>
                <a:tab pos="556022" algn="ctr"/>
              </a:tabLst>
            </a:pPr>
            <a:endParaRPr lang="ru-RU" altLang="ru-RU" sz="1388" dirty="0">
              <a:solidFill>
                <a:prstClr val="black"/>
              </a:solidFill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899592" y="2420888"/>
            <a:ext cx="2016224" cy="1224136"/>
            <a:chOff x="-2425320" y="1249110"/>
            <a:chExt cx="2933075" cy="1352165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-2425320" y="1408188"/>
              <a:ext cx="2933075" cy="1034010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/>
            <p:cNvSpPr txBox="1"/>
            <p:nvPr/>
          </p:nvSpPr>
          <p:spPr>
            <a:xfrm>
              <a:off x="-2111062" y="1249110"/>
              <a:ext cx="2517273" cy="13521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6494" tIns="45720" rIns="45720" bIns="45720" numCol="1" spcCol="1270" anchor="ctr" anchorCtr="0">
              <a:noAutofit/>
            </a:bodyPr>
            <a:lstStyle/>
            <a:p>
              <a:pPr lvl="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000" i="1" kern="1200" dirty="0" smtClean="0">
                  <a:solidFill>
                    <a:srgbClr val="0070C0"/>
                  </a:solidFill>
                </a:rPr>
                <a:t>- содействие защите материнства, детства и отцовства;</a:t>
              </a:r>
              <a:endParaRPr lang="ru-RU" sz="1000" kern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899592" y="3645024"/>
            <a:ext cx="2016225" cy="1026477"/>
            <a:chOff x="474552" y="2454197"/>
            <a:chExt cx="3054305" cy="1026477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474554" y="2526205"/>
              <a:ext cx="3054303" cy="954469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474552" y="2454197"/>
              <a:ext cx="3054303" cy="10081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6494" tIns="45720" rIns="45720" bIns="45720" numCol="1" spcCol="1270" anchor="ctr" anchorCtr="0">
              <a:noAutofit/>
            </a:bodyPr>
            <a:lstStyle/>
            <a:p>
              <a:pPr lvl="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000" i="1" kern="1200" dirty="0" smtClean="0">
                  <a:solidFill>
                    <a:srgbClr val="0070C0"/>
                  </a:solidFill>
                </a:rPr>
                <a:t>- содействие деятельности в сфере физической культуры и массового спорта;</a:t>
              </a:r>
              <a:endParaRPr lang="ru-RU" sz="1000" kern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3275855" y="1772816"/>
            <a:ext cx="2808313" cy="954469"/>
            <a:chOff x="3789733" y="110529"/>
            <a:chExt cx="3054303" cy="954469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3789733" y="110529"/>
              <a:ext cx="3054303" cy="954469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/>
            <p:cNvSpPr txBox="1"/>
            <p:nvPr/>
          </p:nvSpPr>
          <p:spPr>
            <a:xfrm>
              <a:off x="3789733" y="110529"/>
              <a:ext cx="2975988" cy="9544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6494" tIns="45720" rIns="45720" bIns="45720" numCol="1" spcCol="1270" anchor="ctr" anchorCtr="0">
              <a:noAutofit/>
            </a:bodyPr>
            <a:lstStyle/>
            <a:p>
              <a:pPr lvl="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200" i="1" kern="1200" dirty="0" smtClean="0">
                  <a:solidFill>
                    <a:srgbClr val="0070C0"/>
                  </a:solidFill>
                </a:rPr>
                <a:t>- </a:t>
              </a:r>
              <a:r>
                <a:rPr lang="ru-RU" sz="1000" i="1" kern="1200" dirty="0" smtClean="0">
                  <a:solidFill>
                    <a:srgbClr val="0070C0"/>
                  </a:solidFill>
                </a:rPr>
                <a:t>содействие укреплению мира, дружбы и согласия между народами, предотвращению социальных, национальных, религиозных конфликтов;</a:t>
              </a:r>
              <a:endParaRPr lang="ru-RU" sz="1000" kern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923026" y="3789039"/>
            <a:ext cx="408614" cy="504057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1000" r="-5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Группа 23"/>
          <p:cNvGrpSpPr/>
          <p:nvPr/>
        </p:nvGrpSpPr>
        <p:grpSpPr>
          <a:xfrm>
            <a:off x="3275856" y="2780928"/>
            <a:ext cx="2808312" cy="1080120"/>
            <a:chOff x="3866097" y="1203515"/>
            <a:chExt cx="3038093" cy="1487095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3866097" y="1302655"/>
              <a:ext cx="3038093" cy="1251887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/>
            <p:cNvSpPr txBox="1"/>
            <p:nvPr/>
          </p:nvSpPr>
          <p:spPr>
            <a:xfrm>
              <a:off x="4099796" y="1203515"/>
              <a:ext cx="2804394" cy="14870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6494" tIns="45720" rIns="45720" bIns="45720" numCol="1" spcCol="1270" anchor="ctr" anchorCtr="0">
              <a:noAutofit/>
            </a:bodyPr>
            <a:lstStyle/>
            <a:p>
              <a:pPr lvl="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000" i="1" kern="1200" dirty="0" smtClean="0">
                  <a:solidFill>
                    <a:srgbClr val="0070C0"/>
                  </a:solidFill>
                </a:rPr>
                <a:t>- содействие деятельности в сфере образования, науки, культуры, искусства, просвещения, духовному развитию личности;</a:t>
              </a:r>
              <a:endParaRPr lang="ru-RU" sz="1000" kern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Прямоугольник 26"/>
          <p:cNvSpPr/>
          <p:nvPr/>
        </p:nvSpPr>
        <p:spPr>
          <a:xfrm>
            <a:off x="3347864" y="2924944"/>
            <a:ext cx="432048" cy="576064"/>
          </a:xfrm>
          <a:prstGeom prst="rect">
            <a:avLst/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000" r="-4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1" name="Группа 30"/>
          <p:cNvGrpSpPr/>
          <p:nvPr/>
        </p:nvGrpSpPr>
        <p:grpSpPr>
          <a:xfrm>
            <a:off x="3275856" y="3861048"/>
            <a:ext cx="2808313" cy="792089"/>
            <a:chOff x="3769615" y="2523290"/>
            <a:chExt cx="3054303" cy="954470"/>
          </a:xfrm>
        </p:grpSpPr>
        <p:sp>
          <p:nvSpPr>
            <p:cNvPr id="32" name="Прямоугольник 31"/>
            <p:cNvSpPr/>
            <p:nvPr/>
          </p:nvSpPr>
          <p:spPr>
            <a:xfrm>
              <a:off x="3769615" y="2523291"/>
              <a:ext cx="3054303" cy="954469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Box 32"/>
            <p:cNvSpPr txBox="1"/>
            <p:nvPr/>
          </p:nvSpPr>
          <p:spPr>
            <a:xfrm>
              <a:off x="3769615" y="2523290"/>
              <a:ext cx="3054303" cy="8640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6494" tIns="45720" rIns="45720" bIns="45720" numCol="1" spcCol="1270" anchor="ctr" anchorCtr="0">
              <a:noAutofit/>
            </a:bodyPr>
            <a:lstStyle/>
            <a:p>
              <a:pPr lvl="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000" i="1" kern="1200" dirty="0" smtClean="0">
                  <a:solidFill>
                    <a:srgbClr val="0070C0"/>
                  </a:solidFill>
                </a:rPr>
                <a:t>- охрана и должное содержание зданий, объектов и территорий, имеющих историческое, культовое, культурное или природоохранное значение;</a:t>
              </a:r>
              <a:endParaRPr lang="ru-RU" sz="1000" kern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4" name="Прямоугольник 33"/>
          <p:cNvSpPr/>
          <p:nvPr/>
        </p:nvSpPr>
        <p:spPr>
          <a:xfrm>
            <a:off x="3347864" y="3933056"/>
            <a:ext cx="432048" cy="504056"/>
          </a:xfrm>
          <a:prstGeom prst="rect">
            <a:avLst/>
          </a:prstGeom>
          <a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000" r="-8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5" name="Группа 34"/>
          <p:cNvGrpSpPr/>
          <p:nvPr/>
        </p:nvGrpSpPr>
        <p:grpSpPr>
          <a:xfrm>
            <a:off x="6228184" y="1196752"/>
            <a:ext cx="2448272" cy="1152128"/>
            <a:chOff x="7042253" y="58316"/>
            <a:chExt cx="3061806" cy="1193087"/>
          </a:xfrm>
        </p:grpSpPr>
        <p:sp>
          <p:nvSpPr>
            <p:cNvPr id="36" name="Прямоугольник 35"/>
            <p:cNvSpPr/>
            <p:nvPr/>
          </p:nvSpPr>
          <p:spPr>
            <a:xfrm>
              <a:off x="7132304" y="207452"/>
              <a:ext cx="2971755" cy="969383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TextBox 36"/>
            <p:cNvSpPr txBox="1"/>
            <p:nvPr/>
          </p:nvSpPr>
          <p:spPr>
            <a:xfrm>
              <a:off x="7042253" y="58316"/>
              <a:ext cx="2874638" cy="11930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6494" tIns="45720" rIns="45720" bIns="45720" numCol="1" spcCol="1270" anchor="ctr" anchorCtr="0">
              <a:noAutofit/>
            </a:bodyPr>
            <a:lstStyle/>
            <a:p>
              <a:pPr lvl="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000" i="1" kern="1200" dirty="0" smtClean="0">
                  <a:solidFill>
                    <a:srgbClr val="0070C0"/>
                  </a:solidFill>
                </a:rPr>
                <a:t>- содействие укреплению престижа и роли семьи в обществе;</a:t>
              </a:r>
              <a:endParaRPr lang="ru-RU" sz="1000" kern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6300192" y="2204864"/>
            <a:ext cx="2376265" cy="1584176"/>
            <a:chOff x="10490004" y="881113"/>
            <a:chExt cx="2747866" cy="1584176"/>
          </a:xfrm>
        </p:grpSpPr>
        <p:sp>
          <p:nvSpPr>
            <p:cNvPr id="40" name="Прямоугольник 39"/>
            <p:cNvSpPr/>
            <p:nvPr/>
          </p:nvSpPr>
          <p:spPr>
            <a:xfrm>
              <a:off x="10490004" y="1025129"/>
              <a:ext cx="2747866" cy="1296144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TextBox 40"/>
            <p:cNvSpPr txBox="1"/>
            <p:nvPr/>
          </p:nvSpPr>
          <p:spPr>
            <a:xfrm>
              <a:off x="10490006" y="881113"/>
              <a:ext cx="2717229" cy="1584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6494" tIns="41910" rIns="41910" bIns="41910" numCol="1" spcCol="1270" anchor="ctr" anchorCtr="0">
              <a:noAutofit/>
            </a:bodyPr>
            <a:lstStyle/>
            <a:p>
              <a:pPr lvl="0" algn="l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100" i="1" kern="1200" dirty="0" smtClean="0">
                  <a:solidFill>
                    <a:srgbClr val="0070C0"/>
                  </a:solidFill>
                </a:rPr>
                <a:t>-  </a:t>
              </a:r>
              <a:r>
                <a:rPr lang="ru-RU" sz="1000" i="1" kern="1200" dirty="0" smtClean="0">
                  <a:solidFill>
                    <a:srgbClr val="0070C0"/>
                  </a:solidFill>
                </a:rPr>
                <a:t>содействие деятельности в сфере профилактики и охраны здоровья граждан, а также пропаганды здорового образа жизни, улучшения морально-психологического состояния граждан;</a:t>
              </a:r>
              <a:endParaRPr lang="ru-RU" sz="1000" kern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6300192" y="3645024"/>
            <a:ext cx="2376264" cy="1008112"/>
            <a:chOff x="7108328" y="2450367"/>
            <a:chExt cx="3054303" cy="1041239"/>
          </a:xfrm>
        </p:grpSpPr>
        <p:sp>
          <p:nvSpPr>
            <p:cNvPr id="44" name="Прямоугольник 43"/>
            <p:cNvSpPr/>
            <p:nvPr/>
          </p:nvSpPr>
          <p:spPr>
            <a:xfrm>
              <a:off x="7108328" y="2537137"/>
              <a:ext cx="3054303" cy="954469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TextBox 44"/>
            <p:cNvSpPr txBox="1"/>
            <p:nvPr/>
          </p:nvSpPr>
          <p:spPr>
            <a:xfrm>
              <a:off x="7108328" y="2450367"/>
              <a:ext cx="3054303" cy="8788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6494" tIns="45720" rIns="45720" bIns="45720" numCol="1" spcCol="1270" anchor="ctr" anchorCtr="0">
              <a:noAutofit/>
            </a:bodyPr>
            <a:lstStyle/>
            <a:p>
              <a:pPr lvl="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000" i="1" kern="1200" dirty="0" smtClean="0">
                  <a:solidFill>
                    <a:srgbClr val="0070C0"/>
                  </a:solidFill>
                </a:rPr>
                <a:t>-  осуществление иной деятельности, направленной на достижение уставных целей Фонда.</a:t>
              </a:r>
              <a:endParaRPr lang="ru-RU" sz="1000" kern="12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92088" cy="7920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12776"/>
            <a:ext cx="360040" cy="2880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44208" y="2636912"/>
            <a:ext cx="504056" cy="4826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933056"/>
            <a:ext cx="432048" cy="432048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3" y="2636913"/>
            <a:ext cx="499343" cy="504056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844824"/>
            <a:ext cx="504056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4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>
                <a:solidFill>
                  <a:prstClr val="white"/>
                </a:solidFill>
              </a:rPr>
              <a:pPr/>
              <a:t>2</a:t>
            </a:fld>
            <a:endParaRPr lang="ru-RU">
              <a:solidFill>
                <a:prstClr val="white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27584" y="548680"/>
            <a:ext cx="791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РАСПРЕДЕЛЕНИЕ СРЕДСТВ БЛАГОТВОРИТЕЛЬНОГО ФОНДА                  «НАДЕЖДА И ОПОРА» ЗА </a:t>
            </a:r>
            <a:r>
              <a:rPr lang="ru-RU" b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202</a:t>
            </a:r>
            <a:r>
              <a:rPr lang="en-US" b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ru-RU" b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г.</a:t>
            </a:r>
            <a:endParaRPr lang="ru-RU" b="1" dirty="0">
              <a:solidFill>
                <a:srgbClr val="0070C0"/>
              </a:solidFill>
            </a:endParaRPr>
          </a:p>
        </p:txBody>
      </p:sp>
      <p:pic>
        <p:nvPicPr>
          <p:cNvPr id="6" name="Рисунок 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8" t="88566" r="13646" b="7777"/>
          <a:stretch/>
        </p:blipFill>
        <p:spPr>
          <a:xfrm flipH="1">
            <a:off x="971600" y="1412776"/>
            <a:ext cx="7911000" cy="13500"/>
          </a:xfrm>
          <a:prstGeom prst="rect">
            <a:avLst/>
          </a:prstGeom>
        </p:spPr>
      </p:pic>
      <p:sp>
        <p:nvSpPr>
          <p:cNvPr id="9" name="Сердце 8"/>
          <p:cNvSpPr/>
          <p:nvPr/>
        </p:nvSpPr>
        <p:spPr>
          <a:xfrm>
            <a:off x="1115616" y="1556792"/>
            <a:ext cx="2770909" cy="2229667"/>
          </a:xfrm>
          <a:prstGeom prst="heart">
            <a:avLst/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b="1" dirty="0" smtClean="0">
                <a:solidFill>
                  <a:srgbClr val="000000"/>
                </a:solidFill>
              </a:rPr>
              <a:t>Добровольные взносы работников АО «Сетевая компания»: </a:t>
            </a:r>
          </a:p>
          <a:p>
            <a:pPr algn="ctr"/>
            <a:r>
              <a:rPr lang="ru-RU" sz="1500" b="1" dirty="0" smtClean="0">
                <a:solidFill>
                  <a:srgbClr val="000000"/>
                </a:solidFill>
              </a:rPr>
              <a:t>14 225,2 тыс. руб.</a:t>
            </a:r>
            <a:endParaRPr lang="ru-RU" sz="1500" b="1" dirty="0">
              <a:solidFill>
                <a:srgbClr val="000000"/>
              </a:solidFill>
            </a:endParaRPr>
          </a:p>
        </p:txBody>
      </p:sp>
      <p:sp>
        <p:nvSpPr>
          <p:cNvPr id="12" name="Стрелка вправо 11"/>
          <p:cNvSpPr/>
          <p:nvPr/>
        </p:nvSpPr>
        <p:spPr>
          <a:xfrm rot="10800000">
            <a:off x="3203848" y="4509120"/>
            <a:ext cx="354464" cy="559417"/>
          </a:xfrm>
          <a:prstGeom prst="rightArrow">
            <a:avLst/>
          </a:prstGeom>
          <a:solidFill>
            <a:srgbClr val="C00000"/>
          </a:solidFill>
          <a:ln>
            <a:solidFill>
              <a:srgbClr val="46C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3" name="Стрелка вправо 12"/>
          <p:cNvSpPr/>
          <p:nvPr/>
        </p:nvSpPr>
        <p:spPr>
          <a:xfrm>
            <a:off x="6300192" y="4437112"/>
            <a:ext cx="354464" cy="559417"/>
          </a:xfrm>
          <a:prstGeom prst="rightArrow">
            <a:avLst/>
          </a:prstGeom>
          <a:solidFill>
            <a:srgbClr val="C00000"/>
          </a:solidFill>
          <a:ln>
            <a:solidFill>
              <a:srgbClr val="46C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5" name="Блок-схема: память с посл. доступом 4"/>
          <p:cNvSpPr/>
          <p:nvPr/>
        </p:nvSpPr>
        <p:spPr>
          <a:xfrm>
            <a:off x="1187624" y="4437112"/>
            <a:ext cx="1872207" cy="1872208"/>
          </a:xfrm>
          <a:prstGeom prst="flowChartMagneticTape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50" b="1" dirty="0">
                <a:solidFill>
                  <a:schemeClr val="tx1"/>
                </a:solidFill>
              </a:rPr>
              <a:t>Помощь сотрудникам:</a:t>
            </a:r>
          </a:p>
          <a:p>
            <a:pPr algn="ctr"/>
            <a:r>
              <a:rPr lang="ru-RU" sz="1500" b="1" dirty="0">
                <a:solidFill>
                  <a:schemeClr val="tx1"/>
                </a:solidFill>
              </a:rPr>
              <a:t> 1 </a:t>
            </a:r>
            <a:r>
              <a:rPr lang="ru-RU" sz="1500" b="1" dirty="0" smtClean="0">
                <a:solidFill>
                  <a:schemeClr val="tx1"/>
                </a:solidFill>
              </a:rPr>
              <a:t>597,8</a:t>
            </a:r>
            <a:r>
              <a:rPr lang="en-US" sz="1500" b="1" dirty="0" smtClean="0">
                <a:solidFill>
                  <a:schemeClr val="tx1"/>
                </a:solidFill>
              </a:rPr>
              <a:t> </a:t>
            </a:r>
            <a:r>
              <a:rPr lang="ru-RU" sz="1500" b="1" dirty="0" smtClean="0">
                <a:solidFill>
                  <a:schemeClr val="tx1"/>
                </a:solidFill>
              </a:rPr>
              <a:t> </a:t>
            </a:r>
            <a:endParaRPr lang="ru-RU" sz="1500" b="1" dirty="0">
              <a:solidFill>
                <a:schemeClr val="tx1"/>
              </a:solidFill>
            </a:endParaRPr>
          </a:p>
          <a:p>
            <a:pPr algn="ctr"/>
            <a:r>
              <a:rPr lang="ru-RU" sz="1500" b="1" dirty="0">
                <a:solidFill>
                  <a:schemeClr val="tx1"/>
                </a:solidFill>
              </a:rPr>
              <a:t>тыс. руб.</a:t>
            </a:r>
          </a:p>
          <a:p>
            <a:pPr algn="ctr"/>
            <a:r>
              <a:rPr lang="ru-RU" sz="1350" b="1" dirty="0">
                <a:solidFill>
                  <a:schemeClr val="tx1"/>
                </a:solidFill>
              </a:rPr>
              <a:t> </a:t>
            </a:r>
            <a:r>
              <a:rPr lang="ru-RU" sz="1350" b="1" dirty="0" smtClean="0">
                <a:solidFill>
                  <a:schemeClr val="tx1"/>
                </a:solidFill>
              </a:rPr>
              <a:t>( 4,3 </a:t>
            </a:r>
            <a:r>
              <a:rPr lang="ru-RU" sz="1350" b="1" dirty="0">
                <a:solidFill>
                  <a:schemeClr val="tx1"/>
                </a:solidFill>
              </a:rPr>
              <a:t>%)</a:t>
            </a:r>
          </a:p>
        </p:txBody>
      </p:sp>
      <p:sp>
        <p:nvSpPr>
          <p:cNvPr id="17" name="Блок-схема: память с посл. доступом 16"/>
          <p:cNvSpPr/>
          <p:nvPr/>
        </p:nvSpPr>
        <p:spPr>
          <a:xfrm flipH="1">
            <a:off x="6732240" y="4365104"/>
            <a:ext cx="1886441" cy="1918855"/>
          </a:xfrm>
          <a:prstGeom prst="flowChartMagneticTape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50" b="1" dirty="0">
                <a:solidFill>
                  <a:schemeClr val="tx1"/>
                </a:solidFill>
              </a:rPr>
              <a:t>Помощь ветеранам:</a:t>
            </a:r>
          </a:p>
          <a:p>
            <a:pPr algn="ctr"/>
            <a:r>
              <a:rPr lang="ru-RU" sz="1500" b="1" dirty="0" smtClean="0">
                <a:solidFill>
                  <a:schemeClr val="tx1"/>
                </a:solidFill>
              </a:rPr>
              <a:t>35 802,0 тыс. руб.</a:t>
            </a:r>
          </a:p>
          <a:p>
            <a:pPr algn="ctr"/>
            <a:r>
              <a:rPr lang="ru-RU" sz="1350" b="1" dirty="0" smtClean="0">
                <a:solidFill>
                  <a:schemeClr val="tx1"/>
                </a:solidFill>
              </a:rPr>
              <a:t>( 95,7 </a:t>
            </a:r>
            <a:r>
              <a:rPr lang="ru-RU" sz="1350" b="1" dirty="0">
                <a:solidFill>
                  <a:schemeClr val="tx1"/>
                </a:solidFill>
              </a:rPr>
              <a:t>%)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76672"/>
            <a:ext cx="792088" cy="720080"/>
          </a:xfrm>
          <a:prstGeom prst="rect">
            <a:avLst/>
          </a:prstGeom>
        </p:spPr>
      </p:pic>
      <p:sp>
        <p:nvSpPr>
          <p:cNvPr id="14" name="Сердце 13"/>
          <p:cNvSpPr/>
          <p:nvPr/>
        </p:nvSpPr>
        <p:spPr>
          <a:xfrm>
            <a:off x="5652120" y="1556792"/>
            <a:ext cx="2770909" cy="2229667"/>
          </a:xfrm>
          <a:prstGeom prst="heart">
            <a:avLst/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ru-RU" sz="1500" b="1" dirty="0" smtClean="0">
                <a:solidFill>
                  <a:srgbClr val="000000"/>
                </a:solidFill>
              </a:rPr>
              <a:t>Целевой взнос от АО «Сетевая компания»: </a:t>
            </a:r>
          </a:p>
          <a:p>
            <a:pPr algn="ctr"/>
            <a:r>
              <a:rPr lang="ru-RU" sz="1500" b="1" dirty="0" smtClean="0">
                <a:solidFill>
                  <a:srgbClr val="000000"/>
                </a:solidFill>
              </a:rPr>
              <a:t>23 708,6 тыс. руб.</a:t>
            </a:r>
            <a:endParaRPr lang="ru-RU" sz="1500" b="1" dirty="0">
              <a:solidFill>
                <a:srgbClr val="000000"/>
              </a:solidFill>
            </a:endParaRPr>
          </a:p>
        </p:txBody>
      </p:sp>
      <p:sp>
        <p:nvSpPr>
          <p:cNvPr id="18" name="Блок-схема: магнитный диск 17"/>
          <p:cNvSpPr/>
          <p:nvPr/>
        </p:nvSpPr>
        <p:spPr>
          <a:xfrm>
            <a:off x="1403648" y="3789040"/>
            <a:ext cx="6912768" cy="36004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u="sng" dirty="0">
                <a:solidFill>
                  <a:srgbClr val="C00000"/>
                </a:solidFill>
              </a:rPr>
              <a:t>Остаток на начало </a:t>
            </a:r>
            <a:r>
              <a:rPr lang="ru-RU" b="1" u="sng" dirty="0" smtClean="0">
                <a:solidFill>
                  <a:srgbClr val="C00000"/>
                </a:solidFill>
              </a:rPr>
              <a:t>2022 </a:t>
            </a:r>
            <a:r>
              <a:rPr lang="ru-RU" b="1" u="sng" dirty="0">
                <a:solidFill>
                  <a:srgbClr val="C00000"/>
                </a:solidFill>
              </a:rPr>
              <a:t>года</a:t>
            </a:r>
            <a:r>
              <a:rPr lang="ru-RU" b="1" u="sng" dirty="0" smtClean="0">
                <a:solidFill>
                  <a:srgbClr val="C00000"/>
                </a:solidFill>
              </a:rPr>
              <a:t>: </a:t>
            </a:r>
          </a:p>
          <a:p>
            <a:pPr algn="ctr"/>
            <a:r>
              <a:rPr lang="ru-RU" b="1" u="sng" dirty="0" smtClean="0">
                <a:solidFill>
                  <a:srgbClr val="C00000"/>
                </a:solidFill>
              </a:rPr>
              <a:t>8 245,9 тыс</a:t>
            </a:r>
            <a:r>
              <a:rPr lang="ru-RU" b="1" u="sng" dirty="0">
                <a:solidFill>
                  <a:srgbClr val="C00000"/>
                </a:solidFill>
              </a:rPr>
              <a:t>. руб.</a:t>
            </a:r>
          </a:p>
        </p:txBody>
      </p:sp>
      <p:sp>
        <p:nvSpPr>
          <p:cNvPr id="15" name="Плюс 14"/>
          <p:cNvSpPr/>
          <p:nvPr/>
        </p:nvSpPr>
        <p:spPr>
          <a:xfrm>
            <a:off x="4644008" y="2924944"/>
            <a:ext cx="504056" cy="482352"/>
          </a:xfrm>
          <a:prstGeom prst="math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6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259632" y="404664"/>
            <a:ext cx="7710829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0" algn="ctr"/>
            <a:r>
              <a:rPr lang="ru-RU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ВИДЫ БЛАГОТВОРИТЕЛЬНОЙ ПОМОЩИ ЗА </a:t>
            </a:r>
            <a:r>
              <a:rPr lang="ru-RU" b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2022 г. 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1" name="Рисунок 10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8" t="88566" r="13646" b="7777"/>
          <a:stretch/>
        </p:blipFill>
        <p:spPr>
          <a:xfrm flipH="1">
            <a:off x="899591" y="836712"/>
            <a:ext cx="7983669" cy="7200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55576" y="980728"/>
            <a:ext cx="2880320" cy="7200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</a:rPr>
              <a:t>БЛАГОТВОРИТЕЛЬНАЯ ПОМОЩЬ СОТРУДНИКАМ: </a:t>
            </a:r>
            <a:r>
              <a:rPr lang="ru-RU" sz="1400" b="1" dirty="0">
                <a:solidFill>
                  <a:schemeClr val="tx1"/>
                </a:solidFill>
              </a:rPr>
              <a:t>1 597,8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ru-RU" sz="1350" b="1" dirty="0" smtClean="0">
                <a:solidFill>
                  <a:schemeClr val="tx1"/>
                </a:solidFill>
              </a:rPr>
              <a:t>тыс</a:t>
            </a:r>
            <a:r>
              <a:rPr lang="ru-RU" sz="1350" b="1" dirty="0">
                <a:solidFill>
                  <a:schemeClr val="tx1"/>
                </a:solidFill>
              </a:rPr>
              <a:t>. руб.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735238" y="980728"/>
            <a:ext cx="5229250" cy="7200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350" b="1" dirty="0">
                <a:solidFill>
                  <a:schemeClr val="tx1"/>
                </a:solidFill>
              </a:rPr>
              <a:t>БЛАГОТВОРИТЕЛЬНАЯ ПОМОЩЬ ВЕТЕРАНАМ: </a:t>
            </a:r>
            <a:r>
              <a:rPr lang="ru-RU" sz="1350" b="1" dirty="0" smtClean="0">
                <a:solidFill>
                  <a:schemeClr val="tx1"/>
                </a:solidFill>
              </a:rPr>
              <a:t>35 802,0</a:t>
            </a:r>
            <a:r>
              <a:rPr lang="ru-RU" sz="1400" b="1" dirty="0" smtClean="0">
                <a:solidFill>
                  <a:schemeClr val="tx1"/>
                </a:solidFill>
              </a:rPr>
              <a:t> </a:t>
            </a:r>
            <a:r>
              <a:rPr lang="ru-RU" sz="1350" b="1" dirty="0" smtClean="0">
                <a:solidFill>
                  <a:schemeClr val="tx1"/>
                </a:solidFill>
              </a:rPr>
              <a:t>тыс. руб.</a:t>
            </a:r>
            <a:endParaRPr lang="ru-RU" sz="135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7521" y="2359973"/>
            <a:ext cx="15167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b="1" dirty="0">
                <a:solidFill>
                  <a:schemeClr val="bg1"/>
                </a:solidFill>
              </a:rPr>
              <a:t>Проведение операции</a:t>
            </a: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 flipH="1">
            <a:off x="3687549" y="1347625"/>
            <a:ext cx="15187" cy="433148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09437" y="2144179"/>
            <a:ext cx="13235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>
                <a:solidFill>
                  <a:schemeClr val="bg1"/>
                </a:solidFill>
              </a:rPr>
              <a:t>Помощь детям сотрудникам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40738" y="3811429"/>
            <a:ext cx="14807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>
                <a:solidFill>
                  <a:schemeClr val="bg1"/>
                </a:solidFill>
              </a:rPr>
              <a:t>Путевки в санаторий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67944" y="6237312"/>
            <a:ext cx="4392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prstClr val="black"/>
                </a:solidFill>
              </a:rPr>
              <a:t>*Комплексные центры соц. обслуживания по линии соцзащиты</a:t>
            </a:r>
            <a:endParaRPr lang="ru-RU" sz="1050" dirty="0"/>
          </a:p>
        </p:txBody>
      </p:sp>
      <p:sp>
        <p:nvSpPr>
          <p:cNvPr id="44" name="Прямоугольная выноска 43"/>
          <p:cNvSpPr/>
          <p:nvPr/>
        </p:nvSpPr>
        <p:spPr>
          <a:xfrm>
            <a:off x="755576" y="1772816"/>
            <a:ext cx="1368152" cy="1080120"/>
          </a:xfrm>
          <a:prstGeom prst="wedgeRectCallout">
            <a:avLst>
              <a:gd name="adj1" fmla="val 64109"/>
              <a:gd name="adj2" fmla="val -2179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Лечение, реабилитация: </a:t>
            </a:r>
            <a:endParaRPr lang="ru-RU" sz="1050" b="1" dirty="0">
              <a:solidFill>
                <a:schemeClr val="tx1"/>
              </a:solidFill>
            </a:endParaRPr>
          </a:p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104,3тыс</a:t>
            </a:r>
            <a:r>
              <a:rPr lang="ru-RU" sz="1050" b="1" dirty="0">
                <a:solidFill>
                  <a:schemeClr val="tx1"/>
                </a:solidFill>
              </a:rPr>
              <a:t>. руб.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47" name="Прямоугольная выноска 46"/>
          <p:cNvSpPr/>
          <p:nvPr/>
        </p:nvSpPr>
        <p:spPr>
          <a:xfrm>
            <a:off x="2339752" y="5013176"/>
            <a:ext cx="1296144" cy="1224136"/>
          </a:xfrm>
          <a:prstGeom prst="wedgeRectCallout">
            <a:avLst>
              <a:gd name="adj1" fmla="val -60221"/>
              <a:gd name="adj2" fmla="val -18449"/>
            </a:avLst>
          </a:prstGeom>
          <a:solidFill>
            <a:srgbClr val="00B0F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Помощь детям: </a:t>
            </a:r>
            <a:r>
              <a:rPr lang="ru-RU" sz="1050" b="1" dirty="0" smtClean="0">
                <a:solidFill>
                  <a:schemeClr val="tx1"/>
                </a:solidFill>
              </a:rPr>
              <a:t>779,2 тыс</a:t>
            </a:r>
            <a:r>
              <a:rPr lang="ru-RU" sz="1050" b="1" dirty="0">
                <a:solidFill>
                  <a:schemeClr val="tx1"/>
                </a:solidFill>
              </a:rPr>
              <a:t>. руб.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21039" y="2693478"/>
            <a:ext cx="1023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>
                <a:solidFill>
                  <a:schemeClr val="bg1"/>
                </a:solidFill>
              </a:rPr>
              <a:t>Выплаты </a:t>
            </a:r>
            <a:br>
              <a:rPr lang="ru-RU" sz="1050" b="1" dirty="0">
                <a:solidFill>
                  <a:schemeClr val="bg1"/>
                </a:solidFill>
              </a:rPr>
            </a:br>
            <a:r>
              <a:rPr lang="ru-RU" sz="1050" b="1" dirty="0">
                <a:solidFill>
                  <a:schemeClr val="bg1"/>
                </a:solidFill>
              </a:rPr>
              <a:t>на День пожилых людей</a:t>
            </a:r>
          </a:p>
        </p:txBody>
      </p:sp>
      <p:sp>
        <p:nvSpPr>
          <p:cNvPr id="54" name="Прямоугольная выноска 53"/>
          <p:cNvSpPr/>
          <p:nvPr/>
        </p:nvSpPr>
        <p:spPr>
          <a:xfrm>
            <a:off x="5157788" y="3300747"/>
            <a:ext cx="1224899" cy="741514"/>
          </a:xfrm>
          <a:prstGeom prst="wedgeRectCallout">
            <a:avLst>
              <a:gd name="adj1" fmla="val -58634"/>
              <a:gd name="adj2" fmla="val -19436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Санатории РФ </a:t>
            </a:r>
          </a:p>
          <a:p>
            <a:pPr algn="ctr"/>
            <a:r>
              <a:rPr lang="ru-RU" sz="1050" b="1" dirty="0">
                <a:solidFill>
                  <a:schemeClr val="tx1"/>
                </a:solidFill>
              </a:rPr>
              <a:t>(в </a:t>
            </a:r>
            <a:r>
              <a:rPr lang="ru-RU" sz="1050" b="1" dirty="0" err="1">
                <a:solidFill>
                  <a:schemeClr val="tx1"/>
                </a:solidFill>
              </a:rPr>
              <a:t>т.ч</a:t>
            </a:r>
            <a:r>
              <a:rPr lang="ru-RU" sz="1050" b="1" dirty="0">
                <a:solidFill>
                  <a:schemeClr val="tx1"/>
                </a:solidFill>
              </a:rPr>
              <a:t>. с/п «</a:t>
            </a:r>
            <a:r>
              <a:rPr lang="ru-RU" sz="1050" b="1" dirty="0" err="1">
                <a:solidFill>
                  <a:schemeClr val="tx1"/>
                </a:solidFill>
              </a:rPr>
              <a:t>Балкыш</a:t>
            </a:r>
            <a:r>
              <a:rPr lang="ru-RU" sz="1050" b="1" dirty="0">
                <a:solidFill>
                  <a:schemeClr val="tx1"/>
                </a:solidFill>
              </a:rPr>
              <a:t>»): </a:t>
            </a:r>
          </a:p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9 901,05 тыс</a:t>
            </a:r>
            <a:r>
              <a:rPr lang="ru-RU" sz="1050" b="1" dirty="0">
                <a:solidFill>
                  <a:schemeClr val="tx1"/>
                </a:solidFill>
              </a:rPr>
              <a:t>. руб</a:t>
            </a:r>
            <a:r>
              <a:rPr lang="ru-RU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5" name="Прямоугольная выноска 54"/>
          <p:cNvSpPr/>
          <p:nvPr/>
        </p:nvSpPr>
        <p:spPr>
          <a:xfrm>
            <a:off x="6446521" y="1754627"/>
            <a:ext cx="1194015" cy="959459"/>
          </a:xfrm>
          <a:prstGeom prst="wedgeRectCallout">
            <a:avLst>
              <a:gd name="adj1" fmla="val 57591"/>
              <a:gd name="adj2" fmla="val -21416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err="1">
                <a:solidFill>
                  <a:schemeClr val="tx1"/>
                </a:solidFill>
              </a:rPr>
              <a:t>Стоматологичес</a:t>
            </a:r>
            <a:r>
              <a:rPr lang="ru-RU" sz="1050" b="1" dirty="0">
                <a:solidFill>
                  <a:schemeClr val="tx1"/>
                </a:solidFill>
              </a:rPr>
              <a:t> -кие услуги:</a:t>
            </a:r>
          </a:p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4 401,6 тыс</a:t>
            </a:r>
            <a:r>
              <a:rPr lang="ru-RU" sz="1050" b="1" dirty="0">
                <a:solidFill>
                  <a:schemeClr val="tx1"/>
                </a:solidFill>
              </a:rPr>
              <a:t>. руб</a:t>
            </a:r>
            <a:r>
              <a:rPr lang="ru-RU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6" name="Прямоугольная выноска 55"/>
          <p:cNvSpPr/>
          <p:nvPr/>
        </p:nvSpPr>
        <p:spPr>
          <a:xfrm>
            <a:off x="5157788" y="2546484"/>
            <a:ext cx="1234748" cy="678581"/>
          </a:xfrm>
          <a:prstGeom prst="wedgeRectCallout">
            <a:avLst>
              <a:gd name="adj1" fmla="val -57922"/>
              <a:gd name="adj2" fmla="val -18219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bg1"/>
                </a:solidFill>
              </a:rPr>
              <a:t> </a:t>
            </a:r>
            <a:r>
              <a:rPr lang="ru-RU" sz="1050" b="1" dirty="0">
                <a:solidFill>
                  <a:schemeClr val="tx1"/>
                </a:solidFill>
              </a:rPr>
              <a:t>Обследование, транспортные расходы: </a:t>
            </a:r>
            <a:r>
              <a:rPr lang="ru-RU" sz="1050" b="1" dirty="0" smtClean="0">
                <a:solidFill>
                  <a:schemeClr val="tx1"/>
                </a:solidFill>
              </a:rPr>
              <a:t>тыс</a:t>
            </a:r>
            <a:r>
              <a:rPr lang="ru-RU" sz="1050" b="1" dirty="0">
                <a:solidFill>
                  <a:schemeClr val="tx1"/>
                </a:solidFill>
              </a:rPr>
              <a:t>. </a:t>
            </a:r>
            <a:r>
              <a:rPr lang="ru-RU" sz="1050" b="1" dirty="0" smtClean="0">
                <a:solidFill>
                  <a:schemeClr val="tx1"/>
                </a:solidFill>
              </a:rPr>
              <a:t>739,5 руб</a:t>
            </a:r>
            <a:r>
              <a:rPr lang="ru-RU" sz="1050" b="1" dirty="0">
                <a:solidFill>
                  <a:schemeClr val="tx1"/>
                </a:solidFill>
              </a:rPr>
              <a:t>.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58" name="Прямоугольная выноска 57"/>
          <p:cNvSpPr/>
          <p:nvPr/>
        </p:nvSpPr>
        <p:spPr>
          <a:xfrm>
            <a:off x="5148064" y="1772816"/>
            <a:ext cx="1225836" cy="720080"/>
          </a:xfrm>
          <a:prstGeom prst="wedgeRectCallout">
            <a:avLst>
              <a:gd name="adj1" fmla="val -57188"/>
              <a:gd name="adj2" fmla="val -19421"/>
            </a:avLst>
          </a:prstGeom>
          <a:solidFill>
            <a:schemeClr val="bg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Лечение, медикаменты, операция:</a:t>
            </a:r>
          </a:p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3 817,4 тыс</a:t>
            </a:r>
            <a:r>
              <a:rPr lang="ru-RU" sz="1050" b="1" dirty="0">
                <a:solidFill>
                  <a:schemeClr val="tx1"/>
                </a:solidFill>
              </a:rPr>
              <a:t>. руб</a:t>
            </a:r>
            <a:r>
              <a:rPr lang="ru-RU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Прямоугольная выноска 58"/>
          <p:cNvSpPr/>
          <p:nvPr/>
        </p:nvSpPr>
        <p:spPr>
          <a:xfrm>
            <a:off x="5194181" y="4913822"/>
            <a:ext cx="1182036" cy="1323490"/>
          </a:xfrm>
          <a:prstGeom prst="wedgeRectCallout">
            <a:avLst>
              <a:gd name="adj1" fmla="val -59127"/>
              <a:gd name="adj2" fmla="val -18219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err="1">
                <a:solidFill>
                  <a:schemeClr val="tx1"/>
                </a:solidFill>
              </a:rPr>
              <a:t>Проднаборы</a:t>
            </a:r>
            <a:r>
              <a:rPr lang="ru-RU" sz="1050" b="1" dirty="0">
                <a:solidFill>
                  <a:schemeClr val="tx1"/>
                </a:solidFill>
              </a:rPr>
              <a:t> на День </a:t>
            </a:r>
            <a:r>
              <a:rPr lang="ru-RU" sz="1050" b="1" dirty="0" smtClean="0">
                <a:solidFill>
                  <a:schemeClr val="tx1"/>
                </a:solidFill>
              </a:rPr>
              <a:t>энергетика (в </a:t>
            </a:r>
            <a:r>
              <a:rPr lang="ru-RU" sz="1050" b="1" dirty="0" err="1" smtClean="0">
                <a:solidFill>
                  <a:schemeClr val="tx1"/>
                </a:solidFill>
              </a:rPr>
              <a:t>т.ч</a:t>
            </a:r>
            <a:r>
              <a:rPr lang="ru-RU" sz="1050" b="1" dirty="0" smtClean="0">
                <a:solidFill>
                  <a:schemeClr val="tx1"/>
                </a:solidFill>
              </a:rPr>
              <a:t>. выплаты иногородним ветеранам):</a:t>
            </a:r>
            <a:endParaRPr lang="ru-RU" sz="1050" b="1" dirty="0">
              <a:solidFill>
                <a:schemeClr val="tx1"/>
              </a:solidFill>
            </a:endParaRPr>
          </a:p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6 193,2 тыс</a:t>
            </a:r>
            <a:r>
              <a:rPr lang="ru-RU" sz="1050" b="1" dirty="0">
                <a:solidFill>
                  <a:schemeClr val="tx1"/>
                </a:solidFill>
              </a:rPr>
              <a:t>. руб</a:t>
            </a:r>
            <a:r>
              <a:rPr lang="ru-RU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1" name="Прямоугольная выноска 60"/>
          <p:cNvSpPr/>
          <p:nvPr/>
        </p:nvSpPr>
        <p:spPr>
          <a:xfrm>
            <a:off x="5148064" y="4149080"/>
            <a:ext cx="1182036" cy="719431"/>
          </a:xfrm>
          <a:prstGeom prst="wedgeRectCallout">
            <a:avLst>
              <a:gd name="adj1" fmla="val -58672"/>
              <a:gd name="adj2" fmla="val -21229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err="1">
                <a:solidFill>
                  <a:schemeClr val="tx1"/>
                </a:solidFill>
              </a:rPr>
              <a:t>Реабилитацион</a:t>
            </a:r>
            <a:r>
              <a:rPr lang="ru-RU" sz="1050" b="1" dirty="0">
                <a:solidFill>
                  <a:schemeClr val="tx1"/>
                </a:solidFill>
              </a:rPr>
              <a:t> -</a:t>
            </a:r>
            <a:r>
              <a:rPr lang="ru-RU" sz="1050" b="1" dirty="0" err="1">
                <a:solidFill>
                  <a:schemeClr val="tx1"/>
                </a:solidFill>
              </a:rPr>
              <a:t>ные</a:t>
            </a:r>
            <a:r>
              <a:rPr lang="ru-RU" sz="1050" b="1" dirty="0">
                <a:solidFill>
                  <a:schemeClr val="tx1"/>
                </a:solidFill>
              </a:rPr>
              <a:t> центры (КЦСОН*)</a:t>
            </a:r>
          </a:p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597,5 тыс</a:t>
            </a:r>
            <a:r>
              <a:rPr lang="ru-RU" sz="1050" b="1" dirty="0">
                <a:solidFill>
                  <a:schemeClr val="tx1"/>
                </a:solidFill>
              </a:rPr>
              <a:t>. руб</a:t>
            </a:r>
            <a:r>
              <a:rPr lang="ru-RU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Прямоугольная выноска 61"/>
          <p:cNvSpPr/>
          <p:nvPr/>
        </p:nvSpPr>
        <p:spPr>
          <a:xfrm>
            <a:off x="6439210" y="3821745"/>
            <a:ext cx="1215902" cy="890081"/>
          </a:xfrm>
          <a:prstGeom prst="wedgeRectCallout">
            <a:avLst>
              <a:gd name="adj1" fmla="val 58356"/>
              <a:gd name="adj2" fmla="val -20675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Слуховой аппарат:</a:t>
            </a:r>
          </a:p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124,2 тыс</a:t>
            </a:r>
            <a:r>
              <a:rPr lang="ru-RU" sz="1050" b="1" dirty="0">
                <a:solidFill>
                  <a:schemeClr val="tx1"/>
                </a:solidFill>
              </a:rPr>
              <a:t>. руб</a:t>
            </a:r>
            <a:r>
              <a:rPr lang="ru-RU" sz="105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13" y="3421856"/>
            <a:ext cx="28575" cy="14288"/>
          </a:xfrm>
          <a:prstGeom prst="rect">
            <a:avLst/>
          </a:prstGeom>
        </p:spPr>
      </p:pic>
      <p:sp>
        <p:nvSpPr>
          <p:cNvPr id="64" name="Прямоугольная выноска 63"/>
          <p:cNvSpPr/>
          <p:nvPr/>
        </p:nvSpPr>
        <p:spPr>
          <a:xfrm>
            <a:off x="6453739" y="2781053"/>
            <a:ext cx="1208684" cy="985433"/>
          </a:xfrm>
          <a:prstGeom prst="wedgeRectCallout">
            <a:avLst>
              <a:gd name="adj1" fmla="val 56720"/>
              <a:gd name="adj2" fmla="val -20795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Праздничные мероприятия и выплаты на </a:t>
            </a:r>
            <a:r>
              <a:rPr lang="ru-RU" sz="1050" b="1" dirty="0">
                <a:solidFill>
                  <a:schemeClr val="tx1"/>
                </a:solidFill>
              </a:rPr>
              <a:t>День пожилых людей   </a:t>
            </a:r>
          </a:p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7 779,27 тыс</a:t>
            </a:r>
            <a:r>
              <a:rPr lang="ru-RU" sz="1050" b="1" dirty="0">
                <a:solidFill>
                  <a:schemeClr val="tx1"/>
                </a:solidFill>
              </a:rPr>
              <a:t>. руб</a:t>
            </a:r>
            <a:r>
              <a:rPr lang="ru-RU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7" name="Прямоугольная выноска 66"/>
          <p:cNvSpPr/>
          <p:nvPr/>
        </p:nvSpPr>
        <p:spPr>
          <a:xfrm rot="10800000" flipV="1">
            <a:off x="6444208" y="4797152"/>
            <a:ext cx="1224136" cy="1440160"/>
          </a:xfrm>
          <a:prstGeom prst="wedgeRectCallout">
            <a:avLst>
              <a:gd name="adj1" fmla="val -57346"/>
              <a:gd name="adj2" fmla="val -20224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solidFill>
                  <a:schemeClr val="tx1"/>
                </a:solidFill>
              </a:rPr>
              <a:t>Продуктовые наборы </a:t>
            </a:r>
            <a:r>
              <a:rPr lang="ru-RU" sz="1050" b="1" dirty="0" smtClean="0">
                <a:solidFill>
                  <a:schemeClr val="tx1"/>
                </a:solidFill>
              </a:rPr>
              <a:t>на  </a:t>
            </a:r>
            <a:r>
              <a:rPr lang="ru-RU" sz="1050" b="1" dirty="0">
                <a:solidFill>
                  <a:schemeClr val="tx1"/>
                </a:solidFill>
              </a:rPr>
              <a:t>День Победы, </a:t>
            </a:r>
            <a:r>
              <a:rPr lang="ru-RU" sz="1050" b="1" dirty="0" smtClean="0">
                <a:solidFill>
                  <a:schemeClr val="tx1"/>
                </a:solidFill>
              </a:rPr>
              <a:t>юбилейные даты и  прочее (книги, совещание с ветеранами в ЧЭС, сторонние):</a:t>
            </a:r>
            <a:endParaRPr lang="ru-RU" sz="1050" b="1" dirty="0">
              <a:solidFill>
                <a:schemeClr val="tx1"/>
              </a:solidFill>
            </a:endParaRPr>
          </a:p>
          <a:p>
            <a:pPr algn="just"/>
            <a:r>
              <a:rPr lang="ru-RU" sz="1050" b="1" dirty="0" smtClean="0">
                <a:solidFill>
                  <a:schemeClr val="tx1"/>
                </a:solidFill>
              </a:rPr>
              <a:t>2 248,17 тыс</a:t>
            </a:r>
            <a:r>
              <a:rPr lang="ru-RU" sz="1050" b="1" dirty="0">
                <a:solidFill>
                  <a:schemeClr val="tx1"/>
                </a:solidFill>
              </a:rPr>
              <a:t>. руб.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013176"/>
            <a:ext cx="1368152" cy="122413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1772816"/>
            <a:ext cx="1008112" cy="864096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4797152"/>
            <a:ext cx="1080120" cy="144016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941168"/>
            <a:ext cx="1296144" cy="1296144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564904"/>
            <a:ext cx="1224136" cy="648072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708920"/>
            <a:ext cx="1080120" cy="1008112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789041"/>
            <a:ext cx="1080120" cy="936104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772816"/>
            <a:ext cx="1224136" cy="720081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224136" cy="792088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149080"/>
            <a:ext cx="1224136" cy="720080"/>
          </a:xfrm>
          <a:prstGeom prst="rect">
            <a:avLst/>
          </a:prstGeom>
        </p:spPr>
      </p:pic>
      <p:sp>
        <p:nvSpPr>
          <p:cNvPr id="60" name="Прямоугольная выноска 59"/>
          <p:cNvSpPr/>
          <p:nvPr/>
        </p:nvSpPr>
        <p:spPr>
          <a:xfrm>
            <a:off x="2339752" y="2924944"/>
            <a:ext cx="1296144" cy="936104"/>
          </a:xfrm>
          <a:prstGeom prst="wedgeRectCallout">
            <a:avLst>
              <a:gd name="adj1" fmla="val -60221"/>
              <a:gd name="adj2" fmla="val -18449"/>
            </a:avLst>
          </a:prstGeom>
          <a:solidFill>
            <a:srgbClr val="00B0F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Операция: 554,3 тыс</a:t>
            </a:r>
            <a:r>
              <a:rPr lang="ru-RU" sz="1050" b="1" dirty="0">
                <a:solidFill>
                  <a:schemeClr val="tx1"/>
                </a:solidFill>
              </a:rPr>
              <a:t>. руб.</a:t>
            </a:r>
          </a:p>
        </p:txBody>
      </p:sp>
      <p:sp>
        <p:nvSpPr>
          <p:cNvPr id="63" name="Прямоугольная выноска 62"/>
          <p:cNvSpPr/>
          <p:nvPr/>
        </p:nvSpPr>
        <p:spPr>
          <a:xfrm>
            <a:off x="755576" y="3933056"/>
            <a:ext cx="1368152" cy="936104"/>
          </a:xfrm>
          <a:prstGeom prst="wedgeRectCallout">
            <a:avLst>
              <a:gd name="adj1" fmla="val 64109"/>
              <a:gd name="adj2" fmla="val -2179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Офтальмология: </a:t>
            </a:r>
            <a:endParaRPr lang="ru-RU" sz="1050" b="1" dirty="0">
              <a:solidFill>
                <a:schemeClr val="tx1"/>
              </a:solidFill>
            </a:endParaRPr>
          </a:p>
          <a:p>
            <a:pPr algn="ctr"/>
            <a:r>
              <a:rPr lang="ru-RU" sz="1050" b="1" dirty="0" smtClean="0">
                <a:solidFill>
                  <a:schemeClr val="tx1"/>
                </a:solidFill>
              </a:rPr>
              <a:t>160,0 тыс</a:t>
            </a:r>
            <a:r>
              <a:rPr lang="ru-RU" sz="1050" b="1" dirty="0">
                <a:solidFill>
                  <a:schemeClr val="tx1"/>
                </a:solidFill>
              </a:rPr>
              <a:t>. руб.</a:t>
            </a:r>
            <a:endParaRPr lang="ru-RU" sz="1050" dirty="0">
              <a:solidFill>
                <a:schemeClr val="tx1"/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933056"/>
            <a:ext cx="1296144" cy="93610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24944"/>
            <a:ext cx="1296144" cy="936104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772816"/>
            <a:ext cx="1296144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/>
              <a:pPr/>
              <a:t>4</a:t>
            </a:fld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618421"/>
              </p:ext>
            </p:extLst>
          </p:nvPr>
        </p:nvGraphicFramePr>
        <p:xfrm>
          <a:off x="827584" y="980724"/>
          <a:ext cx="8136903" cy="4898217"/>
        </p:xfrm>
        <a:graphic>
          <a:graphicData uri="http://schemas.openxmlformats.org/drawingml/2006/table">
            <a:tbl>
              <a:tblPr/>
              <a:tblGrid>
                <a:gridCol w="874092">
                  <a:extLst>
                    <a:ext uri="{9D8B030D-6E8A-4147-A177-3AD203B41FA5}">
                      <a16:colId xmlns:a16="http://schemas.microsoft.com/office/drawing/2014/main" val="683488273"/>
                    </a:ext>
                  </a:extLst>
                </a:gridCol>
                <a:gridCol w="830542">
                  <a:extLst>
                    <a:ext uri="{9D8B030D-6E8A-4147-A177-3AD203B41FA5}">
                      <a16:colId xmlns:a16="http://schemas.microsoft.com/office/drawing/2014/main" val="15343057"/>
                    </a:ext>
                  </a:extLst>
                </a:gridCol>
                <a:gridCol w="820583">
                  <a:extLst>
                    <a:ext uri="{9D8B030D-6E8A-4147-A177-3AD203B41FA5}">
                      <a16:colId xmlns:a16="http://schemas.microsoft.com/office/drawing/2014/main" val="4070345045"/>
                    </a:ext>
                  </a:extLst>
                </a:gridCol>
                <a:gridCol w="685147">
                  <a:extLst>
                    <a:ext uri="{9D8B030D-6E8A-4147-A177-3AD203B41FA5}">
                      <a16:colId xmlns:a16="http://schemas.microsoft.com/office/drawing/2014/main" val="1339770758"/>
                    </a:ext>
                  </a:extLst>
                </a:gridCol>
                <a:gridCol w="785437">
                  <a:extLst>
                    <a:ext uri="{9D8B030D-6E8A-4147-A177-3AD203B41FA5}">
                      <a16:colId xmlns:a16="http://schemas.microsoft.com/office/drawing/2014/main" val="1100423883"/>
                    </a:ext>
                  </a:extLst>
                </a:gridCol>
                <a:gridCol w="653858">
                  <a:extLst>
                    <a:ext uri="{9D8B030D-6E8A-4147-A177-3AD203B41FA5}">
                      <a16:colId xmlns:a16="http://schemas.microsoft.com/office/drawing/2014/main" val="824211438"/>
                    </a:ext>
                  </a:extLst>
                </a:gridCol>
                <a:gridCol w="678933">
                  <a:extLst>
                    <a:ext uri="{9D8B030D-6E8A-4147-A177-3AD203B41FA5}">
                      <a16:colId xmlns:a16="http://schemas.microsoft.com/office/drawing/2014/main" val="4072177899"/>
                    </a:ext>
                  </a:extLst>
                </a:gridCol>
                <a:gridCol w="239956">
                  <a:extLst>
                    <a:ext uri="{9D8B030D-6E8A-4147-A177-3AD203B41FA5}">
                      <a16:colId xmlns:a16="http://schemas.microsoft.com/office/drawing/2014/main" val="3116984388"/>
                    </a:ext>
                  </a:extLst>
                </a:gridCol>
                <a:gridCol w="336108">
                  <a:extLst>
                    <a:ext uri="{9D8B030D-6E8A-4147-A177-3AD203B41FA5}">
                      <a16:colId xmlns:a16="http://schemas.microsoft.com/office/drawing/2014/main" val="1202985070"/>
                    </a:ext>
                  </a:extLst>
                </a:gridCol>
                <a:gridCol w="141901">
                  <a:extLst>
                    <a:ext uri="{9D8B030D-6E8A-4147-A177-3AD203B41FA5}">
                      <a16:colId xmlns:a16="http://schemas.microsoft.com/office/drawing/2014/main" val="3680117164"/>
                    </a:ext>
                  </a:extLst>
                </a:gridCol>
                <a:gridCol w="506171">
                  <a:extLst>
                    <a:ext uri="{9D8B030D-6E8A-4147-A177-3AD203B41FA5}">
                      <a16:colId xmlns:a16="http://schemas.microsoft.com/office/drawing/2014/main" val="823742153"/>
                    </a:ext>
                  </a:extLst>
                </a:gridCol>
                <a:gridCol w="131176">
                  <a:extLst>
                    <a:ext uri="{9D8B030D-6E8A-4147-A177-3AD203B41FA5}">
                      <a16:colId xmlns:a16="http://schemas.microsoft.com/office/drawing/2014/main" val="723834746"/>
                    </a:ext>
                  </a:extLst>
                </a:gridCol>
                <a:gridCol w="516896">
                  <a:extLst>
                    <a:ext uri="{9D8B030D-6E8A-4147-A177-3AD203B41FA5}">
                      <a16:colId xmlns:a16="http://schemas.microsoft.com/office/drawing/2014/main" val="368102022"/>
                    </a:ext>
                  </a:extLst>
                </a:gridCol>
                <a:gridCol w="122443">
                  <a:extLst>
                    <a:ext uri="{9D8B030D-6E8A-4147-A177-3AD203B41FA5}">
                      <a16:colId xmlns:a16="http://schemas.microsoft.com/office/drawing/2014/main" val="867761467"/>
                    </a:ext>
                  </a:extLst>
                </a:gridCol>
                <a:gridCol w="309605">
                  <a:extLst>
                    <a:ext uri="{9D8B030D-6E8A-4147-A177-3AD203B41FA5}">
                      <a16:colId xmlns:a16="http://schemas.microsoft.com/office/drawing/2014/main" val="3841704665"/>
                    </a:ext>
                  </a:extLst>
                </a:gridCol>
                <a:gridCol w="152471">
                  <a:extLst>
                    <a:ext uri="{9D8B030D-6E8A-4147-A177-3AD203B41FA5}">
                      <a16:colId xmlns:a16="http://schemas.microsoft.com/office/drawing/2014/main" val="2533063344"/>
                    </a:ext>
                  </a:extLst>
                </a:gridCol>
                <a:gridCol w="351584">
                  <a:extLst>
                    <a:ext uri="{9D8B030D-6E8A-4147-A177-3AD203B41FA5}">
                      <a16:colId xmlns:a16="http://schemas.microsoft.com/office/drawing/2014/main" val="1962334553"/>
                    </a:ext>
                  </a:extLst>
                </a:gridCol>
              </a:tblGrid>
              <a:tr h="196827">
                <a:tc>
                  <a:txBody>
                    <a:bodyPr/>
                    <a:lstStyle/>
                    <a:p>
                      <a:pPr algn="l" fontAlgn="b"/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30841"/>
                  </a:ext>
                </a:extLst>
              </a:tr>
              <a:tr h="5952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Филиал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Сумма добровольных взносов (</a:t>
                      </a:r>
                      <a:r>
                        <a:rPr lang="ru-RU" sz="8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руб.)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Сумма добровольных взносов              (</a:t>
                      </a:r>
                      <a:r>
                        <a:rPr lang="ru-RU" sz="8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тыс. руб.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Доля в общем объеме поступлений 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Общая сумма благотворительной помощи по обращениям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использования взносов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Оказано помощи по обращениям (протоколам) и % от внесенной суммы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499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Ветераны             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Работники                               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142593"/>
                  </a:ext>
                </a:extLst>
              </a:tr>
              <a:tr h="80897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Количество обращений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Сумма        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Количество обращений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Сумма         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26967"/>
                  </a:ext>
                </a:extLst>
              </a:tr>
              <a:tr h="242693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АЭС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1 279 752,90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1 279,8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1069,4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1069,4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96278"/>
                  </a:ext>
                </a:extLst>
              </a:tr>
              <a:tr h="242693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БЭС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1 098 057,32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1 098,1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1003,3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1003,3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418048"/>
                  </a:ext>
                </a:extLst>
              </a:tr>
              <a:tr h="242693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БуЭС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1 245 606,43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1 245,6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636,2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636,2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2545"/>
                  </a:ext>
                </a:extLst>
              </a:tr>
              <a:tr h="242693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ЕЭС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1 366 830,84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1 366,8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500,9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500,9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885820"/>
                  </a:ext>
                </a:extLst>
              </a:tr>
              <a:tr h="242693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КЭС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1 696 274,22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1 696,3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2231,0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1596,6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634,4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778289"/>
                  </a:ext>
                </a:extLst>
              </a:tr>
              <a:tr h="242693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НкЭС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1 187 475,39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1 187,5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1367,6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1367,6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888134"/>
                  </a:ext>
                </a:extLst>
              </a:tr>
              <a:tr h="242693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ДСО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301 407,05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301,4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98619"/>
                  </a:ext>
                </a:extLst>
              </a:tr>
              <a:tr h="242693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НчЭС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1 066 183,28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1 066,2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1094,3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1094,3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044151"/>
                  </a:ext>
                </a:extLst>
              </a:tr>
              <a:tr h="242693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ПЭС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1 508 845,35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1 508,8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1537,9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1537,9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792818"/>
                  </a:ext>
                </a:extLst>
              </a:tr>
              <a:tr h="242693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ЧЭС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1 224 813,15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1 224,8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776,0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681,8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94,2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5946"/>
                  </a:ext>
                </a:extLst>
              </a:tr>
              <a:tr h="242693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ДОП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345 915,28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345,9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327597"/>
                  </a:ext>
                </a:extLst>
              </a:tr>
              <a:tr h="25280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Управление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1 904 086,54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1 904,1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1707,5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844,8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862,7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22989"/>
                  </a:ext>
                </a:extLst>
              </a:tr>
              <a:tr h="25280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Итого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14 225 247,75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14 225,2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11 930,6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10 332,8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1 597,8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33187"/>
                  </a:ext>
                </a:extLst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827584" y="188640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ru-RU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Добровольные 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взносы  от АО "Сетевая компания" в Благотворительный фонд "Надежда и опора" за 2022 год </a:t>
            </a:r>
          </a:p>
        </p:txBody>
      </p:sp>
    </p:spTree>
    <p:extLst>
      <p:ext uri="{BB962C8B-B14F-4D97-AF65-F5344CB8AC3E}">
        <p14:creationId xmlns:p14="http://schemas.microsoft.com/office/powerpoint/2010/main" val="123554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>
                <a:solidFill>
                  <a:prstClr val="white"/>
                </a:solidFill>
              </a:rPr>
              <a:pPr/>
              <a:t>5</a:t>
            </a:fld>
            <a:endParaRPr lang="ru-RU">
              <a:solidFill>
                <a:prstClr val="white"/>
              </a:solidFill>
            </a:endParaRPr>
          </a:p>
        </p:txBody>
      </p:sp>
      <p:pic>
        <p:nvPicPr>
          <p:cNvPr id="6" name="Рисунок 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8" t="88566" r="13646" b="7777"/>
          <a:stretch/>
        </p:blipFill>
        <p:spPr>
          <a:xfrm flipH="1">
            <a:off x="1007345" y="1705319"/>
            <a:ext cx="7911000" cy="135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rot="10800000" flipV="1">
            <a:off x="1306366" y="692963"/>
            <a:ext cx="72980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ru-RU" sz="14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ПОСТУПЛЕНИЕ И ИСПОЛЬЗОВАНИЕ СРЕДСТВ ЗА СЧЕТ ДОБРОВОЛЬНЫХ ВЗНОСОВ (ДБВ (тыс. руб.)) ОТ ФИЛИАЛОВ АО «СЕТЕВАЯ КОМПАНИЯ» ЗА  </a:t>
            </a:r>
            <a:r>
              <a:rPr lang="ru-RU" sz="1400" b="1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2021-2022 </a:t>
            </a:r>
            <a:r>
              <a:rPr lang="ru-RU" sz="14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гг.  ПО ОБРАЩЕНИЯМ</a:t>
            </a:r>
          </a:p>
          <a:p>
            <a:pPr algn="ctr"/>
            <a:r>
              <a:rPr lang="ru-RU" sz="14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ОТ ВЕТЕРАНОВ И РАБОТНИКОВ                            </a:t>
            </a:r>
            <a:endParaRPr lang="ru-RU" sz="1400" b="1" dirty="0">
              <a:solidFill>
                <a:srgbClr val="0070C0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69182"/>
              </p:ext>
            </p:extLst>
          </p:nvPr>
        </p:nvGraphicFramePr>
        <p:xfrm>
          <a:off x="810490" y="1535677"/>
          <a:ext cx="8190638" cy="4625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1358">
                  <a:extLst>
                    <a:ext uri="{9D8B030D-6E8A-4147-A177-3AD203B41FA5}">
                      <a16:colId xmlns:a16="http://schemas.microsoft.com/office/drawing/2014/main" val="2766397434"/>
                    </a:ext>
                  </a:extLst>
                </a:gridCol>
                <a:gridCol w="605219">
                  <a:extLst>
                    <a:ext uri="{9D8B030D-6E8A-4147-A177-3AD203B41FA5}">
                      <a16:colId xmlns:a16="http://schemas.microsoft.com/office/drawing/2014/main" val="3576320900"/>
                    </a:ext>
                  </a:extLst>
                </a:gridCol>
                <a:gridCol w="621358">
                  <a:extLst>
                    <a:ext uri="{9D8B030D-6E8A-4147-A177-3AD203B41FA5}">
                      <a16:colId xmlns:a16="http://schemas.microsoft.com/office/drawing/2014/main" val="3732362256"/>
                    </a:ext>
                  </a:extLst>
                </a:gridCol>
                <a:gridCol w="701150">
                  <a:extLst>
                    <a:ext uri="{9D8B030D-6E8A-4147-A177-3AD203B41FA5}">
                      <a16:colId xmlns:a16="http://schemas.microsoft.com/office/drawing/2014/main" val="3260700451"/>
                    </a:ext>
                  </a:extLst>
                </a:gridCol>
                <a:gridCol w="487443">
                  <a:extLst>
                    <a:ext uri="{9D8B030D-6E8A-4147-A177-3AD203B41FA5}">
                      <a16:colId xmlns:a16="http://schemas.microsoft.com/office/drawing/2014/main" val="2450940621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279165849"/>
                    </a:ext>
                  </a:extLst>
                </a:gridCol>
                <a:gridCol w="479452">
                  <a:extLst>
                    <a:ext uri="{9D8B030D-6E8A-4147-A177-3AD203B41FA5}">
                      <a16:colId xmlns:a16="http://schemas.microsoft.com/office/drawing/2014/main" val="4249260530"/>
                    </a:ext>
                  </a:extLst>
                </a:gridCol>
                <a:gridCol w="415526">
                  <a:extLst>
                    <a:ext uri="{9D8B030D-6E8A-4147-A177-3AD203B41FA5}">
                      <a16:colId xmlns:a16="http://schemas.microsoft.com/office/drawing/2014/main" val="3530516953"/>
                    </a:ext>
                  </a:extLst>
                </a:gridCol>
                <a:gridCol w="623288">
                  <a:extLst>
                    <a:ext uri="{9D8B030D-6E8A-4147-A177-3AD203B41FA5}">
                      <a16:colId xmlns:a16="http://schemas.microsoft.com/office/drawing/2014/main" val="4013657484"/>
                    </a:ext>
                  </a:extLst>
                </a:gridCol>
                <a:gridCol w="532988">
                  <a:extLst>
                    <a:ext uri="{9D8B030D-6E8A-4147-A177-3AD203B41FA5}">
                      <a16:colId xmlns:a16="http://schemas.microsoft.com/office/drawing/2014/main" val="2560998319"/>
                    </a:ext>
                  </a:extLst>
                </a:gridCol>
                <a:gridCol w="734332">
                  <a:extLst>
                    <a:ext uri="{9D8B030D-6E8A-4147-A177-3AD203B41FA5}">
                      <a16:colId xmlns:a16="http://schemas.microsoft.com/office/drawing/2014/main" val="1320623950"/>
                    </a:ext>
                  </a:extLst>
                </a:gridCol>
                <a:gridCol w="561311">
                  <a:extLst>
                    <a:ext uri="{9D8B030D-6E8A-4147-A177-3AD203B41FA5}">
                      <a16:colId xmlns:a16="http://schemas.microsoft.com/office/drawing/2014/main" val="202157590"/>
                    </a:ext>
                  </a:extLst>
                </a:gridCol>
                <a:gridCol w="503876">
                  <a:extLst>
                    <a:ext uri="{9D8B030D-6E8A-4147-A177-3AD203B41FA5}">
                      <a16:colId xmlns:a16="http://schemas.microsoft.com/office/drawing/2014/main" val="3049778463"/>
                    </a:ext>
                  </a:extLst>
                </a:gridCol>
                <a:gridCol w="484175">
                  <a:extLst>
                    <a:ext uri="{9D8B030D-6E8A-4147-A177-3AD203B41FA5}">
                      <a16:colId xmlns:a16="http://schemas.microsoft.com/office/drawing/2014/main" val="1240959970"/>
                    </a:ext>
                  </a:extLst>
                </a:gridCol>
                <a:gridCol w="419618">
                  <a:extLst>
                    <a:ext uri="{9D8B030D-6E8A-4147-A177-3AD203B41FA5}">
                      <a16:colId xmlns:a16="http://schemas.microsoft.com/office/drawing/2014/main" val="2851728033"/>
                    </a:ext>
                  </a:extLst>
                </a:gridCol>
              </a:tblGrid>
              <a:tr h="199514">
                <a:tc row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9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900" kern="12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900" kern="12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900" kern="12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Филиалы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200" b="1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год</a:t>
                      </a:r>
                      <a:endParaRPr lang="ru-RU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29" marR="54529" marT="7574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29" marR="54529" marT="7574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29" marR="54529" marT="7574" marB="0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4529" marR="54529" marT="7574" marB="0">
                    <a:solidFill>
                      <a:srgbClr val="FFC00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b="1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год</a:t>
                      </a:r>
                      <a:endParaRPr lang="ru-RU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29" marR="54529" marT="7574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29" marR="54529" marT="7574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29" marR="54529" marT="7574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29" marR="54529" marT="7574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1655"/>
                  </a:ext>
                </a:extLst>
              </a:tr>
              <a:tr h="1083527">
                <a:tc vMerge="1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29" marR="54529" marT="757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 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Поступление сумма </a:t>
                      </a:r>
                      <a:r>
                        <a:rPr lang="ru-RU" sz="9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ДБВ </a:t>
                      </a:r>
                      <a:r>
                        <a:rPr lang="ru-RU" sz="9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(тыс. руб.)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9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Доля в общем объеме поступлений (%)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Общая сумма помощи </a:t>
                      </a:r>
                      <a:r>
                        <a:rPr lang="ru-RU" sz="900" b="1" u="sng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 </a:t>
                      </a:r>
                      <a:r>
                        <a:rPr lang="ru-RU" sz="900" b="1" u="sng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обращ</a:t>
                      </a:r>
                      <a:r>
                        <a:rPr lang="ru-RU" sz="900" b="1" u="sng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тыс. руб.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Оказано помощи по обращениям (по протоколам) и % от  внесенной суммы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u="sng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Ветераны</a:t>
                      </a: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</a:t>
                      </a:r>
                      <a:r>
                        <a:rPr lang="ru-RU" sz="900" b="1" u="sng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Работники</a:t>
                      </a: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Сумма       %           Сумма         %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b="1" kern="1200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Поступление сумма ДБВ (тыс. руб.)</a:t>
                      </a:r>
                      <a:endParaRPr lang="ru-RU" sz="9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Доля в общем объеме поступлений (%)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Общая сумма помощи </a:t>
                      </a:r>
                      <a:r>
                        <a:rPr lang="ru-RU" sz="900" b="1" u="sng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 </a:t>
                      </a:r>
                      <a:r>
                        <a:rPr lang="ru-RU" sz="900" b="1" u="sng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обращ</a:t>
                      </a:r>
                      <a:r>
                        <a:rPr lang="ru-RU" sz="900" b="1" u="sng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тыс. руб.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Оказано помощи по обращениям (по протоколам)  и % от  внесенной суммы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u="sng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Ветераны</a:t>
                      </a: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</a:t>
                      </a:r>
                      <a:r>
                        <a:rPr lang="ru-RU" sz="900" b="1" u="sng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Работники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Сумма            %             Сумма        %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29" marR="54529" marT="7574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7034"/>
                  </a:ext>
                </a:extLst>
              </a:tr>
              <a:tr h="250209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АЭС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1 072,7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632,5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632,5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1279,8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1069,4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1069,4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468636"/>
                  </a:ext>
                </a:extLst>
              </a:tr>
              <a:tr h="213076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БЭС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931,5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995,6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995,6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1098,1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1003,3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1003,3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224010"/>
                  </a:ext>
                </a:extLst>
              </a:tr>
              <a:tr h="213076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БуЭС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1 080,6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416,2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416,2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1245,6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636,2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636,2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318439"/>
                  </a:ext>
                </a:extLst>
              </a:tr>
              <a:tr h="213076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КЭС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1 370,8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1 039,3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1039,3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1696,3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2231,0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1596,6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634,4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333353"/>
                  </a:ext>
                </a:extLst>
              </a:tr>
              <a:tr h="213076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НКЭС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1 034,7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1 078,7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1078,7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104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1187,5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1367,6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1367,6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098796"/>
                  </a:ext>
                </a:extLst>
              </a:tr>
              <a:tr h="227849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ПЭС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1 349,5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1 477,2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1031,2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446,0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1508,8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1537,9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1537,9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91094"/>
                  </a:ext>
                </a:extLst>
              </a:tr>
              <a:tr h="238411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ЧЭС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1 090,7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547,2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531,9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</a:t>
                      </a: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15,3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1224,8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776,0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681,8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94,2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843593"/>
                  </a:ext>
                </a:extLst>
              </a:tr>
              <a:tr h="205429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ДСО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125,4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ч/з </a:t>
                      </a:r>
                      <a:r>
                        <a:rPr lang="ru-RU" sz="900" b="1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НкЭС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301,4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476519"/>
                  </a:ext>
                </a:extLst>
              </a:tr>
              <a:tr h="205429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ЕЭС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1 202,4</a:t>
                      </a: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954,3</a:t>
                      </a: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954,3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1366,8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500,9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500,9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422425"/>
                  </a:ext>
                </a:extLst>
              </a:tr>
              <a:tr h="205429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НЧЭС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927,5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1 908,1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1175,0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733,1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1066,2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1094,3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1094,3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06950"/>
                  </a:ext>
                </a:extLst>
              </a:tr>
              <a:tr h="205429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283,2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10,9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10,9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345,9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6,5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6,5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478395"/>
                  </a:ext>
                </a:extLst>
              </a:tr>
              <a:tr h="187389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Упр</a:t>
                      </a:r>
                      <a:r>
                        <a:rPr lang="ru-RU" sz="9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-е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1 742,6</a:t>
                      </a: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14%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1 254,0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972,0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282,0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1904,1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1707,5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844,8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ru-RU" sz="9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862,7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ru-RU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494364"/>
                  </a:ext>
                </a:extLst>
              </a:tr>
              <a:tr h="420427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ИТОГО:</a:t>
                      </a: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12  211,6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10 314,0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8837,6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1476,4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14225,2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11930,6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10332,8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1597,8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9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897" marR="40897" marT="5681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902176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620688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2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0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ru-RU" b="1" dirty="0">
                <a:solidFill>
                  <a:srgbClr val="0070C0"/>
                </a:solidFill>
              </a:rPr>
              <a:t>Поступление  и использование средств за счет Добровольных взносов </a:t>
            </a:r>
            <a:r>
              <a:rPr lang="ru-RU" b="1" dirty="0" smtClean="0">
                <a:solidFill>
                  <a:srgbClr val="0070C0"/>
                </a:solidFill>
              </a:rPr>
              <a:t>за 2022 г. </a:t>
            </a:r>
            <a:endParaRPr lang="ru-RU" sz="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736612"/>
              </p:ext>
            </p:extLst>
          </p:nvPr>
        </p:nvGraphicFramePr>
        <p:xfrm>
          <a:off x="827583" y="329998"/>
          <a:ext cx="8208909" cy="6501748"/>
        </p:xfrm>
        <a:graphic>
          <a:graphicData uri="http://schemas.openxmlformats.org/drawingml/2006/table">
            <a:tbl>
              <a:tblPr/>
              <a:tblGrid>
                <a:gridCol w="344175">
                  <a:extLst>
                    <a:ext uri="{9D8B030D-6E8A-4147-A177-3AD203B41FA5}">
                      <a16:colId xmlns:a16="http://schemas.microsoft.com/office/drawing/2014/main" val="3657420528"/>
                    </a:ext>
                  </a:extLst>
                </a:gridCol>
                <a:gridCol w="1955199">
                  <a:extLst>
                    <a:ext uri="{9D8B030D-6E8A-4147-A177-3AD203B41FA5}">
                      <a16:colId xmlns:a16="http://schemas.microsoft.com/office/drawing/2014/main" val="2833876059"/>
                    </a:ext>
                  </a:extLst>
                </a:gridCol>
                <a:gridCol w="455846">
                  <a:extLst>
                    <a:ext uri="{9D8B030D-6E8A-4147-A177-3AD203B41FA5}">
                      <a16:colId xmlns:a16="http://schemas.microsoft.com/office/drawing/2014/main" val="258238820"/>
                    </a:ext>
                  </a:extLst>
                </a:gridCol>
                <a:gridCol w="411910">
                  <a:extLst>
                    <a:ext uri="{9D8B030D-6E8A-4147-A177-3AD203B41FA5}">
                      <a16:colId xmlns:a16="http://schemas.microsoft.com/office/drawing/2014/main" val="2287351402"/>
                    </a:ext>
                  </a:extLst>
                </a:gridCol>
                <a:gridCol w="411910">
                  <a:extLst>
                    <a:ext uri="{9D8B030D-6E8A-4147-A177-3AD203B41FA5}">
                      <a16:colId xmlns:a16="http://schemas.microsoft.com/office/drawing/2014/main" val="1962546391"/>
                    </a:ext>
                  </a:extLst>
                </a:gridCol>
                <a:gridCol w="411910">
                  <a:extLst>
                    <a:ext uri="{9D8B030D-6E8A-4147-A177-3AD203B41FA5}">
                      <a16:colId xmlns:a16="http://schemas.microsoft.com/office/drawing/2014/main" val="1287101830"/>
                    </a:ext>
                  </a:extLst>
                </a:gridCol>
                <a:gridCol w="411910">
                  <a:extLst>
                    <a:ext uri="{9D8B030D-6E8A-4147-A177-3AD203B41FA5}">
                      <a16:colId xmlns:a16="http://schemas.microsoft.com/office/drawing/2014/main" val="3292802223"/>
                    </a:ext>
                  </a:extLst>
                </a:gridCol>
                <a:gridCol w="505276">
                  <a:extLst>
                    <a:ext uri="{9D8B030D-6E8A-4147-A177-3AD203B41FA5}">
                      <a16:colId xmlns:a16="http://schemas.microsoft.com/office/drawing/2014/main" val="520510895"/>
                    </a:ext>
                  </a:extLst>
                </a:gridCol>
                <a:gridCol w="406418">
                  <a:extLst>
                    <a:ext uri="{9D8B030D-6E8A-4147-A177-3AD203B41FA5}">
                      <a16:colId xmlns:a16="http://schemas.microsoft.com/office/drawing/2014/main" val="680083175"/>
                    </a:ext>
                  </a:extLst>
                </a:gridCol>
                <a:gridCol w="406418">
                  <a:extLst>
                    <a:ext uri="{9D8B030D-6E8A-4147-A177-3AD203B41FA5}">
                      <a16:colId xmlns:a16="http://schemas.microsoft.com/office/drawing/2014/main" val="2747736704"/>
                    </a:ext>
                  </a:extLst>
                </a:gridCol>
                <a:gridCol w="406418">
                  <a:extLst>
                    <a:ext uri="{9D8B030D-6E8A-4147-A177-3AD203B41FA5}">
                      <a16:colId xmlns:a16="http://schemas.microsoft.com/office/drawing/2014/main" val="429195892"/>
                    </a:ext>
                  </a:extLst>
                </a:gridCol>
                <a:gridCol w="406418">
                  <a:extLst>
                    <a:ext uri="{9D8B030D-6E8A-4147-A177-3AD203B41FA5}">
                      <a16:colId xmlns:a16="http://schemas.microsoft.com/office/drawing/2014/main" val="3709517482"/>
                    </a:ext>
                  </a:extLst>
                </a:gridCol>
                <a:gridCol w="389942">
                  <a:extLst>
                    <a:ext uri="{9D8B030D-6E8A-4147-A177-3AD203B41FA5}">
                      <a16:colId xmlns:a16="http://schemas.microsoft.com/office/drawing/2014/main" val="4219967306"/>
                    </a:ext>
                  </a:extLst>
                </a:gridCol>
                <a:gridCol w="406418">
                  <a:extLst>
                    <a:ext uri="{9D8B030D-6E8A-4147-A177-3AD203B41FA5}">
                      <a16:colId xmlns:a16="http://schemas.microsoft.com/office/drawing/2014/main" val="3939844563"/>
                    </a:ext>
                  </a:extLst>
                </a:gridCol>
                <a:gridCol w="406418">
                  <a:extLst>
                    <a:ext uri="{9D8B030D-6E8A-4147-A177-3AD203B41FA5}">
                      <a16:colId xmlns:a16="http://schemas.microsoft.com/office/drawing/2014/main" val="2012335696"/>
                    </a:ext>
                  </a:extLst>
                </a:gridCol>
                <a:gridCol w="472323">
                  <a:extLst>
                    <a:ext uri="{9D8B030D-6E8A-4147-A177-3AD203B41FA5}">
                      <a16:colId xmlns:a16="http://schemas.microsoft.com/office/drawing/2014/main" val="2623973852"/>
                    </a:ext>
                  </a:extLst>
                </a:gridCol>
              </a:tblGrid>
              <a:tr h="13252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№ п/п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Наименование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4"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2022 год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52457"/>
                  </a:ext>
                </a:extLst>
              </a:tr>
              <a:tr h="13252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Наименование / Филиал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Управл.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АЭС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БЭС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БуЭС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ЕЭС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КЭС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НкЭС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НчЭС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ПЭС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ЧЭС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ДОП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ДСО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Сторон.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Итого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941811"/>
                  </a:ext>
                </a:extLst>
              </a:tr>
              <a:tr h="26335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Сумма добровольных перечислений однодневного заработка работников АО  "СК", </a:t>
                      </a:r>
                      <a:r>
                        <a:rPr lang="ru-RU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тыс.руб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1904,1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1279,8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1098,1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1245,6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1366,8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1696,3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1187,5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1066,2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1508,8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1224,8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345,9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301,4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14225,2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691968"/>
                  </a:ext>
                </a:extLst>
              </a:tr>
              <a:tr h="2252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Сумма благ. помощи по обращениям  работников и ветеранов  (по протоколам)          тыс. руб.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1707,5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1069,4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1003,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636,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500,9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2231,0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1367,6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1094,3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1537,9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776,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30,6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472674"/>
                  </a:ext>
                </a:extLst>
              </a:tr>
              <a:tr h="190707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Сумма </a:t>
                      </a:r>
                      <a:r>
                        <a:rPr lang="ru-RU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благ.помощи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ветеранам, тыс. рублей, </a:t>
                      </a:r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 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том числе: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844,8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1069,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1003,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636,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500,9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1596,6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1367,6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1094,3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1537,9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681,8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10332,8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819168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стоимость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стомат.услуг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ветеранов, тыс. руб.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591,4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317,5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394,3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634,0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4401,6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930662"/>
                  </a:ext>
                </a:extLst>
              </a:tr>
              <a:tr h="203461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стоимость мед. обследования ветеранов,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тыс.руб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218,5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106,1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732,1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112015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стоимость лечения ветеранов,       тыс.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руб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294,2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178,7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135,7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71,4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767,9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478,2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237,8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495,2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228,6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3026,7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32340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стоимость операций ветеранов,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тыс.руб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99,7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143,9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104,9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220,8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760,4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273915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стоимость слуховых аппаратов,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тыс.руб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124,2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409185"/>
                  </a:ext>
                </a:extLst>
              </a:tr>
              <a:tr h="1312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стоимость на доставку в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реаб.центры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тыс.руб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0,5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7,4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043560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стоимость путевок в санатории РФ,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тыс.руб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341,1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105,6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101,1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155,3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1250,1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46500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лечение супруга/супруги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282421"/>
                  </a:ext>
                </a:extLst>
              </a:tr>
              <a:tr h="262924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Сумма </a:t>
                      </a:r>
                      <a:r>
                        <a:rPr lang="ru-RU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благ.помощи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работникам, тыс. рублей,  </a:t>
                      </a:r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 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том числе: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862,7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634,4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94,2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1597,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331505"/>
                  </a:ext>
                </a:extLst>
              </a:tr>
              <a:tr h="22505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обследование, лечение, операции и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медприспособления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работников, тыс. рублей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144,3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634,4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818,7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066222"/>
                  </a:ext>
                </a:extLst>
              </a:tr>
              <a:tr h="132523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лечение детей, тыс. рублей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718,4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779,1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96742"/>
                  </a:ext>
                </a:extLst>
              </a:tr>
              <a:tr h="180977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 связи с пожаром, тыс. рублей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70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ru-RU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47782"/>
                  </a:ext>
                </a:extLst>
              </a:tr>
              <a:tr h="132523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Помощь сторонним лицам и организациям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79,2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1955"/>
                  </a:ext>
                </a:extLst>
              </a:tr>
              <a:tr h="220807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Общая сумма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благпомощи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включая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старонние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организации (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тыс.руб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12009,8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86350"/>
                  </a:ext>
                </a:extLst>
              </a:tr>
              <a:tr h="194564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Численность ветеранов, обратившихся за помощью в Фонд, чел.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1707,5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46359"/>
                  </a:ext>
                </a:extLst>
              </a:tr>
              <a:tr h="1569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Количество обращений от ветеранов по направлениям 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01048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стомат.услуги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ветеранов,           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0594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мед. обследование ветеранов,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75822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 лечение ветеранов,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43992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операции ветеранов,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162093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слуховые аппараты,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590903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доставку в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Балкыш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и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реабил.центры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65993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оплату путевок в санатории РФ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943842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лечение супруга/супруги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90445"/>
                  </a:ext>
                </a:extLst>
              </a:tr>
              <a:tr h="190707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Численность  работников, обратившихся в Фонд, чел.,   </a:t>
                      </a:r>
                      <a:r>
                        <a:rPr lang="ru-RU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 </a:t>
                      </a:r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том числе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1684"/>
                  </a:ext>
                </a:extLst>
              </a:tr>
              <a:tr h="190707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обследование, лечение, операции и </a:t>
                      </a:r>
                      <a:r>
                        <a:rPr lang="ru-RU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медприспособления</a:t>
                      </a:r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работников, чел.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54274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лечение детей, чел.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118115"/>
                  </a:ext>
                </a:extLst>
              </a:tr>
              <a:tr h="13146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 связи с пожаром, чел.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87378"/>
                  </a:ext>
                </a:extLst>
              </a:tr>
              <a:tr h="579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62026"/>
                  </a:ext>
                </a:extLst>
              </a:tr>
              <a:tr h="132523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Численность организаций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97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25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1"/>
            <a:ext cx="799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/>
            <a:r>
              <a:rPr lang="ru-RU" sz="1400" b="1" dirty="0">
                <a:solidFill>
                  <a:srgbClr val="0070C0"/>
                </a:solidFill>
              </a:rPr>
              <a:t>Поступление  и использование средств за счет Целевых взносов за </a:t>
            </a:r>
            <a:r>
              <a:rPr lang="ru-RU" sz="1400" b="1" dirty="0" smtClean="0">
                <a:solidFill>
                  <a:srgbClr val="0070C0"/>
                </a:solidFill>
              </a:rPr>
              <a:t>2022 г.</a:t>
            </a:r>
            <a:endParaRPr lang="ru-RU" sz="1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97306"/>
              </p:ext>
            </p:extLst>
          </p:nvPr>
        </p:nvGraphicFramePr>
        <p:xfrm>
          <a:off x="755576" y="301268"/>
          <a:ext cx="8280921" cy="6279827"/>
        </p:xfrm>
        <a:graphic>
          <a:graphicData uri="http://schemas.openxmlformats.org/drawingml/2006/table">
            <a:tbl>
              <a:tblPr/>
              <a:tblGrid>
                <a:gridCol w="145278">
                  <a:extLst>
                    <a:ext uri="{9D8B030D-6E8A-4147-A177-3AD203B41FA5}">
                      <a16:colId xmlns:a16="http://schemas.microsoft.com/office/drawing/2014/main" val="115027981"/>
                    </a:ext>
                  </a:extLst>
                </a:gridCol>
                <a:gridCol w="1845402">
                  <a:extLst>
                    <a:ext uri="{9D8B030D-6E8A-4147-A177-3AD203B41FA5}">
                      <a16:colId xmlns:a16="http://schemas.microsoft.com/office/drawing/2014/main" val="1605221932"/>
                    </a:ext>
                  </a:extLst>
                </a:gridCol>
                <a:gridCol w="451672">
                  <a:extLst>
                    <a:ext uri="{9D8B030D-6E8A-4147-A177-3AD203B41FA5}">
                      <a16:colId xmlns:a16="http://schemas.microsoft.com/office/drawing/2014/main" val="317827729"/>
                    </a:ext>
                  </a:extLst>
                </a:gridCol>
                <a:gridCol w="394636">
                  <a:extLst>
                    <a:ext uri="{9D8B030D-6E8A-4147-A177-3AD203B41FA5}">
                      <a16:colId xmlns:a16="http://schemas.microsoft.com/office/drawing/2014/main" val="3017563974"/>
                    </a:ext>
                  </a:extLst>
                </a:gridCol>
                <a:gridCol w="501392">
                  <a:extLst>
                    <a:ext uri="{9D8B030D-6E8A-4147-A177-3AD203B41FA5}">
                      <a16:colId xmlns:a16="http://schemas.microsoft.com/office/drawing/2014/main" val="3868705153"/>
                    </a:ext>
                  </a:extLst>
                </a:gridCol>
                <a:gridCol w="460786">
                  <a:extLst>
                    <a:ext uri="{9D8B030D-6E8A-4147-A177-3AD203B41FA5}">
                      <a16:colId xmlns:a16="http://schemas.microsoft.com/office/drawing/2014/main" val="1323511003"/>
                    </a:ext>
                  </a:extLst>
                </a:gridCol>
                <a:gridCol w="524346">
                  <a:extLst>
                    <a:ext uri="{9D8B030D-6E8A-4147-A177-3AD203B41FA5}">
                      <a16:colId xmlns:a16="http://schemas.microsoft.com/office/drawing/2014/main" val="1936287660"/>
                    </a:ext>
                  </a:extLst>
                </a:gridCol>
                <a:gridCol w="409589">
                  <a:extLst>
                    <a:ext uri="{9D8B030D-6E8A-4147-A177-3AD203B41FA5}">
                      <a16:colId xmlns:a16="http://schemas.microsoft.com/office/drawing/2014/main" val="2310724877"/>
                    </a:ext>
                  </a:extLst>
                </a:gridCol>
                <a:gridCol w="473142">
                  <a:extLst>
                    <a:ext uri="{9D8B030D-6E8A-4147-A177-3AD203B41FA5}">
                      <a16:colId xmlns:a16="http://schemas.microsoft.com/office/drawing/2014/main" val="1137362553"/>
                    </a:ext>
                  </a:extLst>
                </a:gridCol>
                <a:gridCol w="416649">
                  <a:extLst>
                    <a:ext uri="{9D8B030D-6E8A-4147-A177-3AD203B41FA5}">
                      <a16:colId xmlns:a16="http://schemas.microsoft.com/office/drawing/2014/main" val="199231037"/>
                    </a:ext>
                  </a:extLst>
                </a:gridCol>
                <a:gridCol w="550825">
                  <a:extLst>
                    <a:ext uri="{9D8B030D-6E8A-4147-A177-3AD203B41FA5}">
                      <a16:colId xmlns:a16="http://schemas.microsoft.com/office/drawing/2014/main" val="1635047908"/>
                    </a:ext>
                  </a:extLst>
                </a:gridCol>
                <a:gridCol w="503155">
                  <a:extLst>
                    <a:ext uri="{9D8B030D-6E8A-4147-A177-3AD203B41FA5}">
                      <a16:colId xmlns:a16="http://schemas.microsoft.com/office/drawing/2014/main" val="1848768336"/>
                    </a:ext>
                  </a:extLst>
                </a:gridCol>
                <a:gridCol w="331906">
                  <a:extLst>
                    <a:ext uri="{9D8B030D-6E8A-4147-A177-3AD203B41FA5}">
                      <a16:colId xmlns:a16="http://schemas.microsoft.com/office/drawing/2014/main" val="957742673"/>
                    </a:ext>
                  </a:extLst>
                </a:gridCol>
                <a:gridCol w="331906">
                  <a:extLst>
                    <a:ext uri="{9D8B030D-6E8A-4147-A177-3AD203B41FA5}">
                      <a16:colId xmlns:a16="http://schemas.microsoft.com/office/drawing/2014/main" val="345740280"/>
                    </a:ext>
                  </a:extLst>
                </a:gridCol>
                <a:gridCol w="418415">
                  <a:extLst>
                    <a:ext uri="{9D8B030D-6E8A-4147-A177-3AD203B41FA5}">
                      <a16:colId xmlns:a16="http://schemas.microsoft.com/office/drawing/2014/main" val="1024150775"/>
                    </a:ext>
                  </a:extLst>
                </a:gridCol>
                <a:gridCol w="521822">
                  <a:extLst>
                    <a:ext uri="{9D8B030D-6E8A-4147-A177-3AD203B41FA5}">
                      <a16:colId xmlns:a16="http://schemas.microsoft.com/office/drawing/2014/main" val="3956156261"/>
                    </a:ext>
                  </a:extLst>
                </a:gridCol>
              </a:tblGrid>
              <a:tr h="1107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№ п/п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Филиал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Упр-е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АЭС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БуЭС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БЭС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ЕЭС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КЭС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НкЭС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НчЭС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ПЭС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ЧЭС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ДОП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ДСО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Сторонние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ИТОГО: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980446"/>
                  </a:ext>
                </a:extLst>
              </a:tr>
              <a:tr h="182724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Свод по кол-ву ветеранов, отдохнувших в </a:t>
                      </a:r>
                      <a:r>
                        <a:rPr lang="ru-RU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Балкыш</a:t>
                      </a:r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и </a:t>
                      </a:r>
                      <a:r>
                        <a:rPr lang="ru-RU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Реаб</a:t>
                      </a:r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Центрах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08717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Отдых и лечение ветеранов в санатории «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Балкыш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», кол-во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625100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Свод по кол-ву ветеранов, отдохнувших в  Реаб. Центрах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300238"/>
                  </a:ext>
                </a:extLst>
              </a:tr>
              <a:tr h="228014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Отдых ветеранов в Реаб. Центре «Шатлык» (г.Заинск), кол-во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708113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Отдых ветеранов в 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Реаб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центре  «Камские зори», 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н.п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ru-RU" sz="600" b="1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К.Устье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кол-во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732340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Отдых ветеранов в 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Реаб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центре  «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Шафкать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» 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с.Сарманово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 кол-во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391270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общая сумма стоимости путевок в Балкыш и Реабил.центы, тыс. руб.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812,45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611,85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1097,37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1277,97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617,40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1029,00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803,67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1312,33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833,20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853,20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9248,45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578314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общая сумма стоимости путевок в санаторий "Балкыш", тыс. руб.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797,45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588,00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977,55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1194,4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617,40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1029,00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617,40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1183,35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823,20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823,20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8650,95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075936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общая сумма стоимости путевок в 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Реабил.центы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тыс. руб.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23,85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119,82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83,57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186,27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128,98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597,5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095669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3.2.1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общая сумма стоимости путевок в 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Реаб.центр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"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Шатлык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 тыс. руб.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45,00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75,00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180,000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041586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3.2.2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общая сумма стоимости путевок в Реаб.центр "Камские зори" тыс. руб.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119,82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44,97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194,790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721825"/>
                  </a:ext>
                </a:extLst>
              </a:tr>
              <a:tr h="182724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3.2.3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общая сумма стоимости путевок в 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Реаб.центр«Шафкать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» 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с.Сарманово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тыс. руб.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23,85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23,60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141,27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23,98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222,700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522840"/>
                  </a:ext>
                </a:extLst>
              </a:tr>
              <a:tr h="126324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Выдано ветеранам  проднаборов на ДЭ, штук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653662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Общая стоимость 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прод.наборов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на ДЭ - за счет Фонда      тыс. рублей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237,9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384,87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176,77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995,34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938,03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263,26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956,13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977,24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245,06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838,5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4,55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4,55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6022,2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498036"/>
                  </a:ext>
                </a:extLst>
              </a:tr>
              <a:tr h="193680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Общая стоимость 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прод.наборов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на ДЭ - за счет Фонда   и ППО   тыс. рублей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922,96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901,87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702,77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995,34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938,03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1046,56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956,13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977,24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974,26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838,5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18,05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18,05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9289,8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619280"/>
                  </a:ext>
                </a:extLst>
              </a:tr>
              <a:tr h="193351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перечислено иногородним ветеранам, </a:t>
                      </a:r>
                      <a:r>
                        <a:rPr lang="ru-RU" sz="600" b="1" i="0" u="sng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проживающим  вне </a:t>
                      </a:r>
                      <a:r>
                        <a:rPr lang="ru-RU" sz="6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РТ </a:t>
                      </a:r>
                      <a:r>
                        <a:rPr lang="ru-RU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(по </a:t>
                      </a:r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 </a:t>
                      </a:r>
                      <a:r>
                        <a:rPr lang="ru-RU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тыс.руб</a:t>
                      </a:r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.) , кол-во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546734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на сумму,  тыс. рублей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33,00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60,00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171,00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604425"/>
                  </a:ext>
                </a:extLst>
              </a:tr>
              <a:tr h="180998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Кол-во ветеранов, получивших </a:t>
                      </a:r>
                      <a:r>
                        <a:rPr lang="ru-RU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прод.наборы</a:t>
                      </a:r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на 9 мая – День Победы, чел., в том числе: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51720"/>
                  </a:ext>
                </a:extLst>
              </a:tr>
              <a:tr h="12181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общая сумма выплат, тыс. рублей, в том числе: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3,49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8,72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8,72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8,72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34,87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78,45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583128"/>
                  </a:ext>
                </a:extLst>
              </a:tr>
              <a:tr h="121816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9.1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участникам войны - на сумму,  тыс. рублей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3,5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484044"/>
                  </a:ext>
                </a:extLst>
              </a:tr>
              <a:tr h="16380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9.2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труженникам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тыла на сумму,  тыс. рублей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3,49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8,72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6,97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8,72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3,49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1,74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34,87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74,96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A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212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9/3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Отчетно-выборная</a:t>
                      </a:r>
                      <a:r>
                        <a:rPr lang="ru-RU" sz="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конференция ветеранов</a:t>
                      </a:r>
                      <a:endParaRPr lang="ru-RU" sz="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218,1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5,6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5,6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5,6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5,6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5,6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5,6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5,6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5,6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5,6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5,6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274,1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885385"/>
                  </a:ext>
                </a:extLst>
              </a:tr>
              <a:tr h="246332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Итого численность по ДПЛ (чел), в т.ч.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744035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10.1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Численность ветеранов (по 1 тыс. рублей) на День пожилых людей, чел.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137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349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325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335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343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293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279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2917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891133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10.2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Численность участников банкета на День пожилых людей (чел.)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219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125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177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248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180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170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1762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154152"/>
                  </a:ext>
                </a:extLst>
              </a:tr>
              <a:tr h="182724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10.3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Численность маломобильных ветеранов ко Дню пожилых людей, чел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486703"/>
                  </a:ext>
                </a:extLst>
              </a:tr>
              <a:tr h="121816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Итого по ДПЛ выплаты (тыс.руб)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7505,17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706132"/>
                  </a:ext>
                </a:extLst>
              </a:tr>
              <a:tr h="147735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11.1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по 1 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тыс.руб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., на сумму (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тыс.руб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137,00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304,00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234,00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349,00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314,00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325,00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335,00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343,00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306,00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279,00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2930,00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8909"/>
                  </a:ext>
                </a:extLst>
              </a:tr>
              <a:tr h="121816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11.2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по банкетам, на сумму (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тыс.руб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310,23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523,00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279,00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399,00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560,00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450,00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390,00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392,10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502,37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312,00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4117,7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208708"/>
                  </a:ext>
                </a:extLst>
              </a:tr>
              <a:tr h="121816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11.3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маломобильным, на сумму (тыс. руб.)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75,96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44,88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39,71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56,97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41,43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20,72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55,24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56,97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37,98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27,62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457,47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48730"/>
                  </a:ext>
                </a:extLst>
              </a:tr>
              <a:tr h="116200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поздравление ветеранов-юбиляров</a:t>
                      </a:r>
                      <a:r>
                        <a:rPr lang="ru-RU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кол-во                                       </a:t>
                      </a:r>
                      <a:endParaRPr lang="ru-RU" sz="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391223"/>
                  </a:ext>
                </a:extLst>
              </a:tr>
              <a:tr h="121816"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на юбилей, на сумму (тыс. руб.)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23,27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28,45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29,74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40,08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38,8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41,39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33,62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43,97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27,15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36,21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342,68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248670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Книги для поздравления ветеранов с празничными датами, </a:t>
                      </a:r>
                      <a:r>
                        <a:rPr lang="ru-RU" sz="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(кол-во)</a:t>
                      </a:r>
                      <a:endParaRPr lang="ru-RU" sz="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265,00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050148"/>
                  </a:ext>
                </a:extLst>
              </a:tr>
              <a:tr h="188715"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15.1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Книги для поздравления ветеранов с </a:t>
                      </a:r>
                      <a:r>
                        <a:rPr lang="ru-RU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празничными</a:t>
                      </a:r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датами, </a:t>
                      </a:r>
                      <a:r>
                        <a:rPr lang="ru-RU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ru-RU" sz="6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тыс.руб</a:t>
                      </a:r>
                      <a:r>
                        <a:rPr lang="ru-RU" sz="6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.) (врученные)</a:t>
                      </a:r>
                      <a:endParaRPr lang="ru-RU" sz="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56,07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68,53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71,64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96,56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93,45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99,67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80,99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105,9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65,41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87,22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825,44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07349"/>
                  </a:ext>
                </a:extLst>
              </a:tr>
              <a:tr h="120518"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15.2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Книги для поздравлений  юбиляров  (остаток)</a:t>
                      </a:r>
                      <a:endParaRPr lang="ru-RU" sz="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732,0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205263"/>
                  </a:ext>
                </a:extLst>
              </a:tr>
              <a:tr h="180778"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  <a:endParaRPr lang="ru-RU" sz="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Оказание </a:t>
                      </a:r>
                      <a:r>
                        <a:rPr lang="ru-RU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благпомощи</a:t>
                      </a:r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для проведения совещания в ЧЭС, </a:t>
                      </a:r>
                      <a:r>
                        <a:rPr lang="ru-RU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тыс.руб</a:t>
                      </a:r>
                      <a:r>
                        <a:rPr lang="ru-RU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190,4</a:t>
                      </a:r>
                      <a:endParaRPr lang="ru-RU" sz="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190,4</a:t>
                      </a:r>
                      <a:endParaRPr lang="ru-RU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011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979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FCAA-181C-4B9F-B27E-A73C441322DD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43608" y="332656"/>
            <a:ext cx="7809224" cy="9694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ru-RU" sz="1350" b="1" dirty="0">
                <a:solidFill>
                  <a:srgbClr val="0070C0"/>
                </a:solidFill>
              </a:rPr>
              <a:t>ОКАЗАНИЕ БЛАГОТВОРИТЕЛЬНОЙ ПОМОЩИ  ВЕТЕРАНАМ И РАБОТНИКАМ  ЗА </a:t>
            </a:r>
            <a:r>
              <a:rPr lang="ru-RU" sz="1350" b="1" dirty="0" smtClean="0">
                <a:solidFill>
                  <a:srgbClr val="0070C0"/>
                </a:solidFill>
              </a:rPr>
              <a:t>2022 </a:t>
            </a:r>
            <a:r>
              <a:rPr lang="ru-RU" sz="1350" b="1" dirty="0">
                <a:solidFill>
                  <a:srgbClr val="0070C0"/>
                </a:solidFill>
              </a:rPr>
              <a:t>г. </a:t>
            </a:r>
          </a:p>
          <a:p>
            <a:pPr algn="ctr"/>
            <a:r>
              <a:rPr lang="ru-RU" sz="1350" b="1" dirty="0">
                <a:solidFill>
                  <a:srgbClr val="0070C0"/>
                </a:solidFill>
              </a:rPr>
              <a:t>В РАЗРЕЗЕ СТРУКТУРНЫХ ЕДИНИЦ АО «СЕТЕВАЯ КОМПАНИЯ» </a:t>
            </a:r>
          </a:p>
          <a:p>
            <a:pPr algn="ctr"/>
            <a:endParaRPr lang="ru-RU" sz="1500" b="1" dirty="0">
              <a:solidFill>
                <a:srgbClr val="00B050"/>
              </a:solidFill>
            </a:endParaRPr>
          </a:p>
          <a:p>
            <a:pPr algn="ctr"/>
            <a:r>
              <a:rPr lang="ru-RU" sz="1500" b="1" dirty="0">
                <a:solidFill>
                  <a:srgbClr val="00B050"/>
                </a:solidFill>
              </a:rPr>
              <a:t>Количество обращений в Фонд – </a:t>
            </a:r>
            <a:r>
              <a:rPr lang="ru-RU" sz="1500" b="1" dirty="0" smtClean="0">
                <a:solidFill>
                  <a:srgbClr val="00B050"/>
                </a:solidFill>
              </a:rPr>
              <a:t>408 </a:t>
            </a:r>
            <a:r>
              <a:rPr lang="ru-RU" sz="1500" b="1" dirty="0">
                <a:solidFill>
                  <a:srgbClr val="00B050"/>
                </a:solidFill>
              </a:rPr>
              <a:t>шт.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738122830"/>
              </p:ext>
            </p:extLst>
          </p:nvPr>
        </p:nvGraphicFramePr>
        <p:xfrm>
          <a:off x="1187624" y="2060848"/>
          <a:ext cx="7632866" cy="3616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60648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13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D4D374AB13A8243AE5DAE8049C39C9F" ma:contentTypeVersion="" ma:contentTypeDescription="Создание документа." ma:contentTypeScope="" ma:versionID="280ae659e7553cb80db992827474a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2037d3848deb5b6a76f91bd4669062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ECD824-AF86-47C2-820D-2438258066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A7E3988-1087-4320-929E-3BA43F12D63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BBFE7F-9A35-4096-9E23-1BA4C790F2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20624</TotalTime>
  <Words>4148</Words>
  <Application>Microsoft Office PowerPoint</Application>
  <PresentationFormat>Экран (4:3)</PresentationFormat>
  <Paragraphs>1822</Paragraphs>
  <Slides>18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    Мгновенья добрых дел 2022 … </vt:lpstr>
      <vt:lpstr>Презентация PowerPoint</vt:lpstr>
      <vt:lpstr>             ВЫСОКАЯ НАГРАДА </vt:lpstr>
      <vt:lpstr>   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Драндрова Татьяна Алексеевна</dc:creator>
  <cp:lastModifiedBy>Абдулхаева Венера Ривхатовна</cp:lastModifiedBy>
  <cp:revision>740</cp:revision>
  <cp:lastPrinted>2023-02-01T08:16:00Z</cp:lastPrinted>
  <dcterms:created xsi:type="dcterms:W3CDTF">2012-12-04T10:36:11Z</dcterms:created>
  <dcterms:modified xsi:type="dcterms:W3CDTF">2024-02-09T09:07:07Z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0x010100FD4D374AB13A8243AE5DAE8049C39C9F</vt:lpwstr>
  </property>
</Properties>
</file>